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9"/>
  </p:notesMasterIdLst>
  <p:sldIdLst>
    <p:sldId id="258" r:id="rId2"/>
    <p:sldId id="573" r:id="rId3"/>
    <p:sldId id="591" r:id="rId4"/>
    <p:sldId id="277" r:id="rId5"/>
    <p:sldId id="285" r:id="rId6"/>
    <p:sldId id="594" r:id="rId7"/>
    <p:sldId id="610" r:id="rId8"/>
    <p:sldId id="623" r:id="rId9"/>
    <p:sldId id="622" r:id="rId10"/>
    <p:sldId id="611" r:id="rId11"/>
    <p:sldId id="612" r:id="rId12"/>
    <p:sldId id="613" r:id="rId13"/>
    <p:sldId id="614" r:id="rId14"/>
    <p:sldId id="615" r:id="rId15"/>
    <p:sldId id="616" r:id="rId16"/>
    <p:sldId id="617" r:id="rId17"/>
    <p:sldId id="618" r:id="rId18"/>
    <p:sldId id="619" r:id="rId19"/>
    <p:sldId id="620" r:id="rId20"/>
    <p:sldId id="621" r:id="rId21"/>
    <p:sldId id="522" r:id="rId22"/>
    <p:sldId id="624" r:id="rId23"/>
    <p:sldId id="595" r:id="rId24"/>
    <p:sldId id="625" r:id="rId25"/>
    <p:sldId id="596" r:id="rId26"/>
    <p:sldId id="597" r:id="rId27"/>
    <p:sldId id="598" r:id="rId28"/>
    <p:sldId id="599" r:id="rId29"/>
    <p:sldId id="606" r:id="rId30"/>
    <p:sldId id="607" r:id="rId31"/>
    <p:sldId id="588" r:id="rId32"/>
    <p:sldId id="609" r:id="rId33"/>
    <p:sldId id="608" r:id="rId34"/>
    <p:sldId id="600" r:id="rId35"/>
    <p:sldId id="603" r:id="rId36"/>
    <p:sldId id="601" r:id="rId37"/>
    <p:sldId id="477" r:id="rId38"/>
  </p:sldIdLst>
  <p:sldSz cx="12192000" cy="6858000"/>
  <p:notesSz cx="6858000" cy="9144000"/>
  <p:embeddedFontLst>
    <p:embeddedFont>
      <p:font typeface="Sage Headline Black" panose="02010A03040201060103" pitchFamily="2" charset="0"/>
      <p:bold r:id="rId40"/>
    </p:embeddedFont>
    <p:embeddedFont>
      <p:font typeface="Sage Text" panose="02010503040201060103" pitchFamily="2" charset="0"/>
      <p:regular r:id="rId41"/>
      <p:bold r:id="rId42"/>
      <p:italic r:id="rId43"/>
      <p:boldItalic r:id="rId44"/>
    </p:embeddedFont>
    <p:embeddedFont>
      <p:font typeface="Sage Text Light" panose="02010303040201060103" pitchFamily="2" charset="0"/>
      <p:regular r:id="rId45"/>
      <p: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autoAdjust="0"/>
    <p:restoredTop sz="82025" autoAdjust="0"/>
  </p:normalViewPr>
  <p:slideViewPr>
    <p:cSldViewPr snapToGrid="0" snapToObjects="1" showGuides="1">
      <p:cViewPr varScale="1">
        <p:scale>
          <a:sx n="89" d="100"/>
          <a:sy n="89" d="100"/>
        </p:scale>
        <p:origin x="468" y="84"/>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3" d="2"/>
        <a:sy n="3" d="2"/>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5/15/2024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31</a:t>
            </a:fld>
            <a:endParaRPr lang="en-US"/>
          </a:p>
        </p:txBody>
      </p:sp>
    </p:spTree>
    <p:extLst>
      <p:ext uri="{BB962C8B-B14F-4D97-AF65-F5344CB8AC3E}">
        <p14:creationId xmlns:p14="http://schemas.microsoft.com/office/powerpoint/2010/main" val="1352175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32</a:t>
            </a:fld>
            <a:endParaRPr lang="en-US"/>
          </a:p>
        </p:txBody>
      </p:sp>
    </p:spTree>
    <p:extLst>
      <p:ext uri="{BB962C8B-B14F-4D97-AF65-F5344CB8AC3E}">
        <p14:creationId xmlns:p14="http://schemas.microsoft.com/office/powerpoint/2010/main" val="2319372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33</a:t>
            </a:fld>
            <a:endParaRPr lang="en-US"/>
          </a:p>
        </p:txBody>
      </p:sp>
    </p:spTree>
    <p:extLst>
      <p:ext uri="{BB962C8B-B14F-4D97-AF65-F5344CB8AC3E}">
        <p14:creationId xmlns:p14="http://schemas.microsoft.com/office/powerpoint/2010/main" val="3187356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34</a:t>
            </a:fld>
            <a:endParaRPr lang="en-US"/>
          </a:p>
        </p:txBody>
      </p:sp>
    </p:spTree>
    <p:extLst>
      <p:ext uri="{BB962C8B-B14F-4D97-AF65-F5344CB8AC3E}">
        <p14:creationId xmlns:p14="http://schemas.microsoft.com/office/powerpoint/2010/main" val="3960621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35</a:t>
            </a:fld>
            <a:endParaRPr lang="en-US"/>
          </a:p>
        </p:txBody>
      </p:sp>
    </p:spTree>
    <p:extLst>
      <p:ext uri="{BB962C8B-B14F-4D97-AF65-F5344CB8AC3E}">
        <p14:creationId xmlns:p14="http://schemas.microsoft.com/office/powerpoint/2010/main" val="1079205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36</a:t>
            </a:fld>
            <a:endParaRPr lang="en-US"/>
          </a:p>
        </p:txBody>
      </p:sp>
    </p:spTree>
    <p:extLst>
      <p:ext uri="{BB962C8B-B14F-4D97-AF65-F5344CB8AC3E}">
        <p14:creationId xmlns:p14="http://schemas.microsoft.com/office/powerpoint/2010/main" val="3107795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2015121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21</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24</a:t>
            </a:fld>
            <a:endParaRPr lang="en-US"/>
          </a:p>
        </p:txBody>
      </p:sp>
    </p:spTree>
    <p:extLst>
      <p:ext uri="{BB962C8B-B14F-4D97-AF65-F5344CB8AC3E}">
        <p14:creationId xmlns:p14="http://schemas.microsoft.com/office/powerpoint/2010/main" val="1828253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26</a:t>
            </a:fld>
            <a:endParaRPr lang="en-US"/>
          </a:p>
        </p:txBody>
      </p:sp>
    </p:spTree>
    <p:extLst>
      <p:ext uri="{BB962C8B-B14F-4D97-AF65-F5344CB8AC3E}">
        <p14:creationId xmlns:p14="http://schemas.microsoft.com/office/powerpoint/2010/main" val="36018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28</a:t>
            </a:fld>
            <a:endParaRPr lang="en-US"/>
          </a:p>
        </p:txBody>
      </p:sp>
    </p:spTree>
    <p:extLst>
      <p:ext uri="{BB962C8B-B14F-4D97-AF65-F5344CB8AC3E}">
        <p14:creationId xmlns:p14="http://schemas.microsoft.com/office/powerpoint/2010/main" val="3160403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29</a:t>
            </a:fld>
            <a:endParaRPr lang="en-US"/>
          </a:p>
        </p:txBody>
      </p:sp>
    </p:spTree>
    <p:extLst>
      <p:ext uri="{BB962C8B-B14F-4D97-AF65-F5344CB8AC3E}">
        <p14:creationId xmlns:p14="http://schemas.microsoft.com/office/powerpoint/2010/main" val="3954966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30</a:t>
            </a:fld>
            <a:endParaRPr lang="en-US"/>
          </a:p>
        </p:txBody>
      </p:sp>
    </p:spTree>
    <p:extLst>
      <p:ext uri="{BB962C8B-B14F-4D97-AF65-F5344CB8AC3E}">
        <p14:creationId xmlns:p14="http://schemas.microsoft.com/office/powerpoint/2010/main" val="320652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2024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with photo layou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5112628"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lvl1pPr>
              <a:defRPr>
                <a:solidFill>
                  <a:schemeClr val="tx2"/>
                </a:solidFill>
              </a:defRPr>
            </a:lvl1pPr>
          </a:lstStyle>
          <a:p>
            <a:r>
              <a:rPr lang="en-US"/>
              <a:t>Page </a:t>
            </a:r>
            <a:fld id="{888928BD-9DD5-4B49-B597-3FD2BD4272DD}" type="slidenum">
              <a:rPr smtClean="0"/>
              <a:pPr/>
              <a:t>‹#›</a:t>
            </a:fld>
            <a:endParaRPr dirty="0"/>
          </a:p>
        </p:txBody>
      </p:sp>
      <p:sp>
        <p:nvSpPr>
          <p:cNvPr id="9" name="Picture Placeholder 9">
            <a:extLst>
              <a:ext uri="{FF2B5EF4-FFF2-40B4-BE49-F238E27FC236}">
                <a16:creationId xmlns:a16="http://schemas.microsoft.com/office/drawing/2014/main" id="{FD3B73DE-1027-A345-8799-2CB21B752E4A}"/>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
        <p:nvSpPr>
          <p:cNvPr id="10" name="Text Placeholder 5">
            <a:extLst>
              <a:ext uri="{FF2B5EF4-FFF2-40B4-BE49-F238E27FC236}">
                <a16:creationId xmlns:a16="http://schemas.microsoft.com/office/drawing/2014/main" id="{9D81B052-4991-E64B-9474-81AF4093EDD8}"/>
              </a:ext>
            </a:extLst>
          </p:cNvPr>
          <p:cNvSpPr>
            <a:spLocks noGrp="1"/>
          </p:cNvSpPr>
          <p:nvPr>
            <p:ph type="body" sz="quarter" idx="12" hasCustomPrompt="1"/>
          </p:nvPr>
        </p:nvSpPr>
        <p:spPr>
          <a:xfrm>
            <a:off x="411479" y="2339926"/>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spTree>
    <p:extLst>
      <p:ext uri="{BB962C8B-B14F-4D97-AF65-F5344CB8AC3E}">
        <p14:creationId xmlns:p14="http://schemas.microsoft.com/office/powerpoint/2010/main" val="2031603738"/>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2024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6"/>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2024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82" r:id="rId3"/>
    <p:sldLayoutId id="2147483709" r:id="rId4"/>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www.sage.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www5.v1ideas.com/TheSageGroupplc/Sage300ERP?category=10077"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dirty="0"/>
              <a:t>Sage 300</a:t>
            </a:r>
            <a:br>
              <a:rPr lang="en-US" dirty="0"/>
            </a:br>
            <a:r>
              <a:rPr lang="en-US" dirty="0"/>
              <a:t>Web SDK</a:t>
            </a:r>
            <a:br>
              <a:rPr lang="en-US" dirty="0"/>
            </a:br>
            <a:r>
              <a:rPr lang="en-US" dirty="0"/>
              <a:t>2024.2 Overview</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May 2024</a:t>
            </a:r>
          </a:p>
        </p:txBody>
      </p:sp>
      <p:sp>
        <p:nvSpPr>
          <p:cNvPr id="5" name="Picture Placeholder 4">
            <a:extLst>
              <a:ext uri="{FF2B5EF4-FFF2-40B4-BE49-F238E27FC236}">
                <a16:creationId xmlns:a16="http://schemas.microsoft.com/office/drawing/2014/main" id="{38CECB6B-3EA1-CCB7-EE84-5B8A2A33FF54}"/>
              </a:ext>
            </a:extLst>
          </p:cNvPr>
          <p:cNvSpPr>
            <a:spLocks noGrp="1"/>
          </p:cNvSpPr>
          <p:nvPr>
            <p:ph type="pic" sz="quarter" idx="13"/>
          </p:nvPr>
        </p:nvSpPr>
        <p:spPr/>
        <p:txBody>
          <a:bodyPr/>
          <a:lstStyle/>
          <a:p>
            <a:endParaRPr lang="en-US"/>
          </a:p>
        </p:txBody>
      </p:sp>
      <p:pic>
        <p:nvPicPr>
          <p:cNvPr id="7" name="Picture Placeholder 4">
            <a:extLst>
              <a:ext uri="{FF2B5EF4-FFF2-40B4-BE49-F238E27FC236}">
                <a16:creationId xmlns:a16="http://schemas.microsoft.com/office/drawing/2014/main" id="{B03DB95E-24D5-7F1E-628A-2DE7C9F9A0B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Finder Generator</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Solution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a:p>
            <a:pPr marL="285750" indent="-285750" algn="l">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access point in Visual Studio</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3" name="Picture 2">
            <a:extLst>
              <a:ext uri="{FF2B5EF4-FFF2-40B4-BE49-F238E27FC236}">
                <a16:creationId xmlns:a16="http://schemas.microsoft.com/office/drawing/2014/main" id="{DB7AA007-E853-4356-6033-585FE87640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1479" y="4380854"/>
            <a:ext cx="5848350" cy="838200"/>
          </a:xfrm>
          <a:prstGeom prst="rect">
            <a:avLst/>
          </a:prstGeom>
          <a:noFill/>
          <a:ln>
            <a:noFill/>
          </a:ln>
        </p:spPr>
      </p:pic>
    </p:spTree>
    <p:extLst>
      <p:ext uri="{BB962C8B-B14F-4D97-AF65-F5344CB8AC3E}">
        <p14:creationId xmlns:p14="http://schemas.microsoft.com/office/powerpoint/2010/main" val="2497590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Upgrade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Upgrade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a:p>
            <a:pPr marL="285750" indent="-285750" algn="l">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access point in Visual Studio</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5" name="Picture 4">
            <a:extLst>
              <a:ext uri="{FF2B5EF4-FFF2-40B4-BE49-F238E27FC236}">
                <a16:creationId xmlns:a16="http://schemas.microsoft.com/office/drawing/2014/main" id="{45A5D110-0EBF-B623-B2D7-826262E54A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9099" y="4556795"/>
            <a:ext cx="5848350" cy="742950"/>
          </a:xfrm>
          <a:prstGeom prst="rect">
            <a:avLst/>
          </a:prstGeom>
          <a:noFill/>
          <a:ln>
            <a:noFill/>
          </a:ln>
        </p:spPr>
      </p:pic>
    </p:spTree>
    <p:extLst>
      <p:ext uri="{BB962C8B-B14F-4D97-AF65-F5344CB8AC3E}">
        <p14:creationId xmlns:p14="http://schemas.microsoft.com/office/powerpoint/2010/main" val="4289508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Language Resource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Language Resource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a:p>
            <a:pPr marL="285750" indent="-285750" algn="l">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access point in Visual Studio</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3" name="Picture 2">
            <a:extLst>
              <a:ext uri="{FF2B5EF4-FFF2-40B4-BE49-F238E27FC236}">
                <a16:creationId xmlns:a16="http://schemas.microsoft.com/office/drawing/2014/main" id="{E814C3DF-F13F-EE99-A4EF-D8EF8BF2149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443" y="4261758"/>
            <a:ext cx="5848350" cy="1000125"/>
          </a:xfrm>
          <a:prstGeom prst="rect">
            <a:avLst/>
          </a:prstGeom>
          <a:noFill/>
          <a:ln>
            <a:noFill/>
          </a:ln>
        </p:spPr>
      </p:pic>
    </p:spTree>
    <p:extLst>
      <p:ext uri="{BB962C8B-B14F-4D97-AF65-F5344CB8AC3E}">
        <p14:creationId xmlns:p14="http://schemas.microsoft.com/office/powerpoint/2010/main" val="459337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Sync Assemblies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a:p>
            <a:pPr marL="285750" indent="-285750" algn="l">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sp>
        <p:nvSpPr>
          <p:cNvPr id="60" name="TextBox 59">
            <a:extLst>
              <a:ext uri="{FF2B5EF4-FFF2-40B4-BE49-F238E27FC236}">
                <a16:creationId xmlns:a16="http://schemas.microsoft.com/office/drawing/2014/main" id="{762783B5-FD4E-BC08-47E6-35BC4116609A}"/>
              </a:ext>
            </a:extLst>
          </p:cNvPr>
          <p:cNvSpPr txBox="1"/>
          <p:nvPr/>
        </p:nvSpPr>
        <p:spPr>
          <a:xfrm>
            <a:off x="411479" y="5170716"/>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access point in Visual Studio</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a:p>
            <a:pPr marL="285750" indent="-285750" algn="l">
              <a:buFont typeface="Arial" panose="020B0604020202020204" pitchFamily="34" charset="0"/>
              <a:buChar char="•"/>
            </a:pPr>
            <a:r>
              <a:rPr lang="en-US" sz="1600" dirty="0">
                <a:solidFill>
                  <a:srgbClr val="FF0000"/>
                </a:solidFill>
                <a:latin typeface="Sage Text" panose="02010503040201060103" pitchFamily="2" charset="77"/>
              </a:rPr>
              <a:t>Sage internal developer usage only</a:t>
            </a:r>
            <a:endParaRPr lang="en-US" sz="1600" b="0" i="0" dirty="0">
              <a:solidFill>
                <a:srgbClr val="FF0000"/>
              </a:solidFill>
              <a:latin typeface="Sage Text" panose="02010503040201060103" pitchFamily="2" charset="77"/>
            </a:endParaRP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5" name="Picture 4">
            <a:extLst>
              <a:ext uri="{FF2B5EF4-FFF2-40B4-BE49-F238E27FC236}">
                <a16:creationId xmlns:a16="http://schemas.microsoft.com/office/drawing/2014/main" id="{69660809-794B-B825-BB63-496774C8ED3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443" y="4055900"/>
            <a:ext cx="5848350" cy="1104900"/>
          </a:xfrm>
          <a:prstGeom prst="rect">
            <a:avLst/>
          </a:prstGeom>
          <a:noFill/>
          <a:ln>
            <a:noFill/>
          </a:ln>
        </p:spPr>
      </p:pic>
    </p:spTree>
    <p:extLst>
      <p:ext uri="{BB962C8B-B14F-4D97-AF65-F5344CB8AC3E}">
        <p14:creationId xmlns:p14="http://schemas.microsoft.com/office/powerpoint/2010/main" val="2524521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Solution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6509039"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package name</a:t>
            </a:r>
          </a:p>
          <a:p>
            <a:pPr marL="285750" indent="-285750" algn="l">
              <a:buFont typeface="Arial" panose="020B0604020202020204" pitchFamily="34" charset="0"/>
              <a:buChar char="•"/>
            </a:pPr>
            <a:r>
              <a:rPr lang="en-US" sz="1600" dirty="0">
                <a:latin typeface="Sage Text" panose="02010503040201060103" pitchFamily="2" charset="77"/>
              </a:rPr>
              <a:t>Package only contains solution wizard</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a:p>
            <a:pPr marL="285750" indent="-285750" algn="l">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pic>
        <p:nvPicPr>
          <p:cNvPr id="6" name="Picture 5">
            <a:extLst>
              <a:ext uri="{FF2B5EF4-FFF2-40B4-BE49-F238E27FC236}">
                <a16:creationId xmlns:a16="http://schemas.microsoft.com/office/drawing/2014/main" id="{706FF0D7-5EE7-5117-EE98-BC7DBECCAEA3}"/>
              </a:ext>
            </a:extLst>
          </p:cNvPr>
          <p:cNvPicPr>
            <a:picLocks noChangeAspect="1"/>
          </p:cNvPicPr>
          <p:nvPr/>
        </p:nvPicPr>
        <p:blipFill>
          <a:blip r:embed="rId3"/>
          <a:stretch>
            <a:fillRect/>
          </a:stretch>
        </p:blipFill>
        <p:spPr>
          <a:xfrm>
            <a:off x="6447587" y="538308"/>
            <a:ext cx="4914900" cy="3962400"/>
          </a:xfrm>
          <a:prstGeom prst="rect">
            <a:avLst/>
          </a:prstGeom>
        </p:spPr>
      </p:pic>
    </p:spTree>
    <p:extLst>
      <p:ext uri="{BB962C8B-B14F-4D97-AF65-F5344CB8AC3E}">
        <p14:creationId xmlns:p14="http://schemas.microsoft.com/office/powerpoint/2010/main" val="1503304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Customization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547151" y="5385860"/>
            <a:ext cx="4791995"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executable name</a:t>
            </a:r>
          </a:p>
        </p:txBody>
      </p:sp>
      <p:pic>
        <p:nvPicPr>
          <p:cNvPr id="5" name="Picture 4">
            <a:extLst>
              <a:ext uri="{FF2B5EF4-FFF2-40B4-BE49-F238E27FC236}">
                <a16:creationId xmlns:a16="http://schemas.microsoft.com/office/drawing/2014/main" id="{C5488F45-A2A3-E190-6E0C-F3DAA3834E35}"/>
              </a:ext>
            </a:extLst>
          </p:cNvPr>
          <p:cNvPicPr>
            <a:picLocks noChangeAspect="1"/>
          </p:cNvPicPr>
          <p:nvPr/>
        </p:nvPicPr>
        <p:blipFill>
          <a:blip r:embed="rId2"/>
          <a:stretch>
            <a:fillRect/>
          </a:stretch>
        </p:blipFill>
        <p:spPr>
          <a:xfrm>
            <a:off x="411479" y="1624012"/>
            <a:ext cx="4648200" cy="3609975"/>
          </a:xfrm>
          <a:prstGeom prst="rect">
            <a:avLst/>
          </a:prstGeom>
        </p:spPr>
      </p:pic>
    </p:spTree>
    <p:extLst>
      <p:ext uri="{BB962C8B-B14F-4D97-AF65-F5344CB8AC3E}">
        <p14:creationId xmlns:p14="http://schemas.microsoft.com/office/powerpoint/2010/main" val="3042178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Customization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6509039"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package name</a:t>
            </a:r>
          </a:p>
          <a:p>
            <a:pPr marL="285750" indent="-285750" algn="l">
              <a:buFont typeface="Arial" panose="020B0604020202020204" pitchFamily="34" charset="0"/>
              <a:buChar char="•"/>
            </a:pPr>
            <a:r>
              <a:rPr lang="en-US" sz="1600" dirty="0">
                <a:latin typeface="Sage Text" panose="02010503040201060103" pitchFamily="2" charset="77"/>
              </a:rPr>
              <a:t>Package only contains customization wizard</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a:p>
            <a:pPr marL="285750" indent="-285750" algn="l">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pic>
        <p:nvPicPr>
          <p:cNvPr id="5" name="Picture 4">
            <a:extLst>
              <a:ext uri="{FF2B5EF4-FFF2-40B4-BE49-F238E27FC236}">
                <a16:creationId xmlns:a16="http://schemas.microsoft.com/office/drawing/2014/main" id="{6F909387-29AE-C3C8-FA98-F3184FADBC75}"/>
              </a:ext>
            </a:extLst>
          </p:cNvPr>
          <p:cNvPicPr>
            <a:picLocks noChangeAspect="1"/>
          </p:cNvPicPr>
          <p:nvPr/>
        </p:nvPicPr>
        <p:blipFill>
          <a:blip r:embed="rId3"/>
          <a:stretch>
            <a:fillRect/>
          </a:stretch>
        </p:blipFill>
        <p:spPr>
          <a:xfrm>
            <a:off x="6509039" y="818312"/>
            <a:ext cx="4333875" cy="3524250"/>
          </a:xfrm>
          <a:prstGeom prst="rect">
            <a:avLst/>
          </a:prstGeom>
        </p:spPr>
      </p:pic>
    </p:spTree>
    <p:extLst>
      <p:ext uri="{BB962C8B-B14F-4D97-AF65-F5344CB8AC3E}">
        <p14:creationId xmlns:p14="http://schemas.microsoft.com/office/powerpoint/2010/main" val="2756217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Prep Utility</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3725575"/>
            <a:ext cx="4791995"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Sage internal usage only</a:t>
            </a:r>
          </a:p>
        </p:txBody>
      </p:sp>
      <p:pic>
        <p:nvPicPr>
          <p:cNvPr id="3" name="Picture 2" descr="A white box with black text&#10;&#10;Description automatically generated">
            <a:extLst>
              <a:ext uri="{FF2B5EF4-FFF2-40B4-BE49-F238E27FC236}">
                <a16:creationId xmlns:a16="http://schemas.microsoft.com/office/drawing/2014/main" id="{714C5EE3-6F68-EE79-2A1C-204176993B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570" y="1676603"/>
            <a:ext cx="5853430" cy="1910080"/>
          </a:xfrm>
          <a:prstGeom prst="rect">
            <a:avLst/>
          </a:prstGeom>
          <a:noFill/>
          <a:ln>
            <a:noFill/>
          </a:ln>
        </p:spPr>
      </p:pic>
    </p:spTree>
    <p:extLst>
      <p:ext uri="{BB962C8B-B14F-4D97-AF65-F5344CB8AC3E}">
        <p14:creationId xmlns:p14="http://schemas.microsoft.com/office/powerpoint/2010/main" val="893223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Configurations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99565" y="5517799"/>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Create configurations for subclassing web screens</a:t>
            </a:r>
          </a:p>
        </p:txBody>
      </p:sp>
      <p:pic>
        <p:nvPicPr>
          <p:cNvPr id="5" name="Picture 4" descr="A screenshot of a computer&#10;&#10;Description automatically generated">
            <a:extLst>
              <a:ext uri="{FF2B5EF4-FFF2-40B4-BE49-F238E27FC236}">
                <a16:creationId xmlns:a16="http://schemas.microsoft.com/office/drawing/2014/main" id="{D0B0220B-ED1B-F871-5B03-E2AFE9A15B88}"/>
              </a:ext>
            </a:extLst>
          </p:cNvPr>
          <p:cNvPicPr>
            <a:picLocks noChangeAspect="1"/>
          </p:cNvPicPr>
          <p:nvPr/>
        </p:nvPicPr>
        <p:blipFill>
          <a:blip r:embed="rId2"/>
          <a:stretch>
            <a:fillRect/>
          </a:stretch>
        </p:blipFill>
        <p:spPr>
          <a:xfrm>
            <a:off x="419098" y="1801144"/>
            <a:ext cx="5853430" cy="3716655"/>
          </a:xfrm>
          <a:prstGeom prst="rect">
            <a:avLst/>
          </a:prstGeom>
        </p:spPr>
      </p:pic>
      <p:pic>
        <p:nvPicPr>
          <p:cNvPr id="7" name="Picture 6">
            <a:extLst>
              <a:ext uri="{FF2B5EF4-FFF2-40B4-BE49-F238E27FC236}">
                <a16:creationId xmlns:a16="http://schemas.microsoft.com/office/drawing/2014/main" id="{099B5C02-7EEF-56C4-7EDD-0EB89CE0441C}"/>
              </a:ext>
            </a:extLst>
          </p:cNvPr>
          <p:cNvPicPr>
            <a:picLocks noChangeAspect="1"/>
          </p:cNvPicPr>
          <p:nvPr/>
        </p:nvPicPr>
        <p:blipFill>
          <a:blip r:embed="rId3"/>
          <a:stretch>
            <a:fillRect/>
          </a:stretch>
        </p:blipFill>
        <p:spPr>
          <a:xfrm>
            <a:off x="6696304" y="1701089"/>
            <a:ext cx="4914900" cy="3733800"/>
          </a:xfrm>
          <a:prstGeom prst="rect">
            <a:avLst/>
          </a:prstGeom>
        </p:spPr>
      </p:pic>
    </p:spTree>
    <p:extLst>
      <p:ext uri="{BB962C8B-B14F-4D97-AF65-F5344CB8AC3E}">
        <p14:creationId xmlns:p14="http://schemas.microsoft.com/office/powerpoint/2010/main" val="3720721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Compilation and Deployment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4515617"/>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Apply configurations for subclassing web screens</a:t>
            </a:r>
          </a:p>
        </p:txBody>
      </p:sp>
      <p:pic>
        <p:nvPicPr>
          <p:cNvPr id="3" name="Picture 2" descr="A screenshot of a computer&#10;&#10;Description automatically generated">
            <a:extLst>
              <a:ext uri="{FF2B5EF4-FFF2-40B4-BE49-F238E27FC236}">
                <a16:creationId xmlns:a16="http://schemas.microsoft.com/office/drawing/2014/main" id="{6F563A2D-AC3B-00FD-3636-2F57F1EF77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479" y="1976273"/>
            <a:ext cx="5853430" cy="2349500"/>
          </a:xfrm>
          <a:prstGeom prst="rect">
            <a:avLst/>
          </a:prstGeom>
          <a:noFill/>
          <a:ln>
            <a:noFill/>
          </a:ln>
        </p:spPr>
      </p:pic>
      <p:pic>
        <p:nvPicPr>
          <p:cNvPr id="8" name="Picture 7">
            <a:extLst>
              <a:ext uri="{FF2B5EF4-FFF2-40B4-BE49-F238E27FC236}">
                <a16:creationId xmlns:a16="http://schemas.microsoft.com/office/drawing/2014/main" id="{5C261B25-A01D-429A-F8BE-1D5624B57382}"/>
              </a:ext>
            </a:extLst>
          </p:cNvPr>
          <p:cNvPicPr>
            <a:picLocks noChangeAspect="1"/>
          </p:cNvPicPr>
          <p:nvPr/>
        </p:nvPicPr>
        <p:blipFill>
          <a:blip r:embed="rId3"/>
          <a:stretch>
            <a:fillRect/>
          </a:stretch>
        </p:blipFill>
        <p:spPr>
          <a:xfrm>
            <a:off x="6919988" y="1815332"/>
            <a:ext cx="4657725" cy="3629025"/>
          </a:xfrm>
          <a:prstGeom prst="rect">
            <a:avLst/>
          </a:prstGeom>
        </p:spPr>
      </p:pic>
    </p:spTree>
    <p:extLst>
      <p:ext uri="{BB962C8B-B14F-4D97-AF65-F5344CB8AC3E}">
        <p14:creationId xmlns:p14="http://schemas.microsoft.com/office/powerpoint/2010/main" val="2016815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646331"/>
          </a:xfrm>
          <a:prstGeom prst="rect">
            <a:avLst/>
          </a:prstGeom>
          <a:noFill/>
        </p:spPr>
        <p:txBody>
          <a:bodyPr wrap="square" rtlCol="0">
            <a:spAutoFit/>
          </a:bodyPr>
          <a:lstStyle/>
          <a:p>
            <a:r>
              <a:rPr lang="en-GB" dirty="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2195369843"/>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Web API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5563550"/>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Create partner endpoints for subclassing Web API</a:t>
            </a:r>
          </a:p>
        </p:txBody>
      </p:sp>
      <p:pic>
        <p:nvPicPr>
          <p:cNvPr id="5" name="Picture 4">
            <a:extLst>
              <a:ext uri="{FF2B5EF4-FFF2-40B4-BE49-F238E27FC236}">
                <a16:creationId xmlns:a16="http://schemas.microsoft.com/office/drawing/2014/main" id="{D2E349D4-C438-B7A9-5965-F25411AAC2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098" y="1815332"/>
            <a:ext cx="5848350" cy="3514725"/>
          </a:xfrm>
          <a:prstGeom prst="rect">
            <a:avLst/>
          </a:prstGeom>
          <a:noFill/>
          <a:ln>
            <a:noFill/>
          </a:ln>
        </p:spPr>
      </p:pic>
      <p:pic>
        <p:nvPicPr>
          <p:cNvPr id="7" name="Picture 6">
            <a:extLst>
              <a:ext uri="{FF2B5EF4-FFF2-40B4-BE49-F238E27FC236}">
                <a16:creationId xmlns:a16="http://schemas.microsoft.com/office/drawing/2014/main" id="{41A98896-FF5F-4687-4604-09C71E8C8BEC}"/>
              </a:ext>
            </a:extLst>
          </p:cNvPr>
          <p:cNvPicPr>
            <a:picLocks noChangeAspect="1"/>
          </p:cNvPicPr>
          <p:nvPr/>
        </p:nvPicPr>
        <p:blipFill>
          <a:blip r:embed="rId3"/>
          <a:stretch>
            <a:fillRect/>
          </a:stretch>
        </p:blipFill>
        <p:spPr>
          <a:xfrm>
            <a:off x="6848805" y="1577592"/>
            <a:ext cx="5071963" cy="3929773"/>
          </a:xfrm>
          <a:prstGeom prst="rect">
            <a:avLst/>
          </a:prstGeom>
        </p:spPr>
      </p:pic>
    </p:spTree>
    <p:extLst>
      <p:ext uri="{BB962C8B-B14F-4D97-AF65-F5344CB8AC3E}">
        <p14:creationId xmlns:p14="http://schemas.microsoft.com/office/powerpoint/2010/main" val="4169419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Subclassing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889388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Subclassing is now possible in the Web Screens and the Web API</a:t>
            </a:r>
          </a:p>
          <a:p>
            <a:pPr marL="285750" indent="-285750">
              <a:buFont typeface="Arial" panose="020B0604020202020204" pitchFamily="34" charset="0"/>
              <a:buChar char="•"/>
            </a:pPr>
            <a:r>
              <a:rPr lang="en-US" dirty="0"/>
              <a:t>Web Screen Wizards to extend Sage 300 model assemblies</a:t>
            </a:r>
          </a:p>
          <a:p>
            <a:pPr marL="285750" indent="-285750">
              <a:buFont typeface="Arial" panose="020B0604020202020204" pitchFamily="34" charset="0"/>
              <a:buChar char="•"/>
            </a:pPr>
            <a:r>
              <a:rPr lang="en-US" dirty="0"/>
              <a:t>Web API Wizard to extend Sage 300 Web API endpoints</a:t>
            </a:r>
          </a:p>
          <a:p>
            <a:pPr marL="285750" indent="-285750">
              <a:buFont typeface="Arial" panose="020B0604020202020204" pitchFamily="34" charset="0"/>
              <a:buChar char="•"/>
            </a:pPr>
            <a:r>
              <a:rPr lang="en-US" dirty="0"/>
              <a:t>Checkout the Subclassing Design doc in the docs/development folder</a:t>
            </a:r>
          </a:p>
          <a:p>
            <a:pPr marL="285750" indent="-285750">
              <a:buFont typeface="Arial" panose="020B0604020202020204" pitchFamily="34" charset="0"/>
              <a:buChar char="•"/>
            </a:pPr>
            <a:r>
              <a:rPr lang="en-US" dirty="0"/>
              <a:t>Checkout the new Wizards docs in the docs/wizards folder</a:t>
            </a:r>
          </a:p>
          <a:p>
            <a:pPr marL="285750" indent="-285750">
              <a:buFont typeface="Arial" panose="020B0604020202020204" pitchFamily="34" charset="0"/>
              <a:buChar char="•"/>
            </a:pPr>
            <a:r>
              <a:rPr lang="en-US" dirty="0"/>
              <a:t>Checkout the presentation from TPAC 2024 in the docs/presentations folder which walks through how to use the wizards, deploy modified assemblies, use the Customization Strategy to access the extended properties, use the Web API wizard to create a partner endpoint extending an existing endpoint</a:t>
            </a:r>
          </a:p>
        </p:txBody>
      </p:sp>
    </p:spTree>
    <p:extLst>
      <p:ext uri="{BB962C8B-B14F-4D97-AF65-F5344CB8AC3E}">
        <p14:creationId xmlns:p14="http://schemas.microsoft.com/office/powerpoint/2010/main" val="3037043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Subclassing</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22</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387145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Samples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23</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2170181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Sync global files</a:t>
            </a:r>
          </a:p>
        </p:txBody>
      </p:sp>
    </p:spTree>
    <p:extLst>
      <p:ext uri="{BB962C8B-B14F-4D97-AF65-F5344CB8AC3E}">
        <p14:creationId xmlns:p14="http://schemas.microsoft.com/office/powerpoint/2010/main" val="2000447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API</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25</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4284652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8" y="1347300"/>
            <a:ext cx="8259185" cy="923330"/>
          </a:xfrm>
          <a:prstGeom prst="rect">
            <a:avLst/>
          </a:prstGeom>
          <a:noFill/>
        </p:spPr>
        <p:txBody>
          <a:bodyPr wrap="square" rtlCol="0">
            <a:spAutoFit/>
          </a:bodyPr>
          <a:lstStyle/>
          <a:p>
            <a:pPr marL="285750" indent="-285750">
              <a:buFont typeface="Arial" panose="020B0604020202020204" pitchFamily="34" charset="0"/>
              <a:buChar char="•"/>
            </a:pPr>
            <a:r>
              <a:rPr lang="en-US" dirty="0"/>
              <a:t>Subclassing ability added via Web API Subclassing Wizard</a:t>
            </a:r>
          </a:p>
          <a:p>
            <a:pPr marL="285750" indent="-285750">
              <a:buFont typeface="Arial" panose="020B0604020202020204" pitchFamily="34" charset="0"/>
              <a:buChar char="•"/>
            </a:pPr>
            <a:r>
              <a:rPr lang="en-US" dirty="0"/>
              <a:t>Performance improvements for stateful behavior on subsequent API calls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87342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Documentation and Tutorials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27</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6" name="Picture Placeholder 7">
            <a:extLst>
              <a:ext uri="{FF2B5EF4-FFF2-40B4-BE49-F238E27FC236}">
                <a16:creationId xmlns:a16="http://schemas.microsoft.com/office/drawing/2014/main" id="{CCEBB85F-4AB3-6B73-7AD2-AAB6F9437AD8}"/>
              </a:ext>
            </a:extLst>
          </p:cNvPr>
          <p:cNvPicPr>
            <a:picLocks noChangeAspect="1"/>
          </p:cNvPicPr>
          <p:nvPr/>
        </p:nvPicPr>
        <p:blipFill>
          <a:blip r:embed="rId2" cstate="print">
            <a:extLst>
              <a:ext uri="{28A0092B-C50C-407E-A947-70E740481C1C}">
                <a14:useLocalDpi xmlns:a14="http://schemas.microsoft.com/office/drawing/2010/main"/>
              </a:ext>
            </a:extLst>
          </a:blip>
          <a:srcRect l="252" r="252"/>
          <a:stretch>
            <a:fill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456812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Documentation and Tutorials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10418102" cy="46081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Update CommonCore.chm</a:t>
            </a:r>
          </a:p>
          <a:p>
            <a:pPr marL="285750" indent="-285750">
              <a:lnSpc>
                <a:spcPct val="150000"/>
              </a:lnSpc>
              <a:buFont typeface="Arial" panose="020B0604020202020204" pitchFamily="34" charset="0"/>
              <a:buChar char="•"/>
            </a:pPr>
            <a:r>
              <a:rPr lang="en-US" dirty="0"/>
              <a:t>Updated upgrade instructions 2024.0 </a:t>
            </a:r>
            <a:r>
              <a:rPr lang="en-US" dirty="0">
                <a:sym typeface="Wingdings" panose="05000000000000000000" pitchFamily="2" charset="2"/>
              </a:rPr>
              <a:t> 2024.2</a:t>
            </a:r>
          </a:p>
          <a:p>
            <a:pPr marL="285750" indent="-285750">
              <a:lnSpc>
                <a:spcPct val="150000"/>
              </a:lnSpc>
              <a:buFont typeface="Arial" panose="020B0604020202020204" pitchFamily="34" charset="0"/>
              <a:buChar char="•"/>
            </a:pPr>
            <a:r>
              <a:rPr lang="en-US" dirty="0">
                <a:sym typeface="Wingdings" panose="05000000000000000000" pitchFamily="2" charset="2"/>
              </a:rPr>
              <a:t>Updated Wizard documentation for new or changed packages</a:t>
            </a:r>
          </a:p>
          <a:p>
            <a:pPr marL="285750" indent="-285750">
              <a:lnSpc>
                <a:spcPct val="150000"/>
              </a:lnSpc>
              <a:buFont typeface="Arial" panose="020B0604020202020204" pitchFamily="34" charset="0"/>
              <a:buChar char="•"/>
            </a:pPr>
            <a:r>
              <a:rPr lang="en-US" dirty="0">
                <a:sym typeface="Wingdings" panose="05000000000000000000" pitchFamily="2" charset="2"/>
              </a:rPr>
              <a:t>New Sync Assemblies Wizard doc (Sage internal only)</a:t>
            </a:r>
          </a:p>
          <a:p>
            <a:pPr marL="285750" indent="-285750">
              <a:lnSpc>
                <a:spcPct val="150000"/>
              </a:lnSpc>
              <a:buFont typeface="Arial" panose="020B0604020202020204" pitchFamily="34" charset="0"/>
              <a:buChar char="•"/>
            </a:pPr>
            <a:r>
              <a:rPr lang="en-US" dirty="0">
                <a:sym typeface="Wingdings" panose="05000000000000000000" pitchFamily="2" charset="2"/>
              </a:rPr>
              <a:t>New Web API Subclassing Wizard doc</a:t>
            </a:r>
          </a:p>
          <a:p>
            <a:pPr marL="285750" indent="-285750">
              <a:lnSpc>
                <a:spcPct val="150000"/>
              </a:lnSpc>
              <a:buFont typeface="Arial" panose="020B0604020202020204" pitchFamily="34" charset="0"/>
              <a:buChar char="•"/>
            </a:pPr>
            <a:r>
              <a:rPr lang="en-US" dirty="0">
                <a:sym typeface="Wingdings" panose="05000000000000000000" pitchFamily="2" charset="2"/>
              </a:rPr>
              <a:t>New Web Subclassing Prep Utility doc (Sage internal only)</a:t>
            </a:r>
          </a:p>
          <a:p>
            <a:pPr marL="285750" indent="-285750">
              <a:lnSpc>
                <a:spcPct val="150000"/>
              </a:lnSpc>
              <a:buFont typeface="Arial" panose="020B0604020202020204" pitchFamily="34" charset="0"/>
              <a:buChar char="•"/>
            </a:pPr>
            <a:r>
              <a:rPr lang="en-US" dirty="0">
                <a:sym typeface="Wingdings" panose="05000000000000000000" pitchFamily="2" charset="2"/>
              </a:rPr>
              <a:t>New Web Subclassing Configurations Wizard doc</a:t>
            </a:r>
          </a:p>
          <a:p>
            <a:pPr marL="285750" indent="-285750">
              <a:lnSpc>
                <a:spcPct val="150000"/>
              </a:lnSpc>
              <a:buFont typeface="Arial" panose="020B0604020202020204" pitchFamily="34" charset="0"/>
              <a:buChar char="•"/>
            </a:pPr>
            <a:r>
              <a:rPr lang="en-US" dirty="0">
                <a:sym typeface="Wingdings" panose="05000000000000000000" pitchFamily="2" charset="2"/>
              </a:rPr>
              <a:t>New Web Subclassing Compiler and Deployment Wizard doc</a:t>
            </a:r>
          </a:p>
          <a:p>
            <a:pPr marL="285750" indent="-285750">
              <a:lnSpc>
                <a:spcPct val="150000"/>
              </a:lnSpc>
              <a:buFont typeface="Arial" panose="020B0604020202020204" pitchFamily="34" charset="0"/>
              <a:buChar char="•"/>
            </a:pPr>
            <a:r>
              <a:rPr lang="en-US" dirty="0">
                <a:sym typeface="Wingdings" panose="05000000000000000000" pitchFamily="2" charset="2"/>
              </a:rPr>
              <a:t>New Web Subclassing Design doc</a:t>
            </a:r>
          </a:p>
          <a:p>
            <a:pPr marL="285750" indent="-285750">
              <a:lnSpc>
                <a:spcPct val="150000"/>
              </a:lnSpc>
              <a:buFont typeface="Arial" panose="020B0604020202020204" pitchFamily="34" charset="0"/>
              <a:buChar char="•"/>
            </a:pPr>
            <a:r>
              <a:rPr lang="en-US" dirty="0">
                <a:sym typeface="Wingdings" panose="05000000000000000000" pitchFamily="2" charset="2"/>
              </a:rPr>
              <a:t>Update grid docs</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4221906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a:xfrm>
            <a:off x="411480" y="301486"/>
            <a:ext cx="5684520" cy="594360"/>
          </a:xfrm>
        </p:spPr>
        <p:txBody>
          <a:bodyPr/>
          <a:lstStyle/>
          <a:p>
            <a:r>
              <a:rPr lang="en-US" dirty="0"/>
              <a:t>Miscellaneous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29</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txBody>
          <a:bodyPr/>
          <a:lstStyle/>
          <a:p>
            <a:endParaRPr lang="en-US"/>
          </a:p>
        </p:txBody>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4207591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Corrected Issues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a:t>
            </a:fld>
            <a:endParaRPr dirty="0"/>
          </a:p>
        </p:txBody>
      </p:sp>
      <p:sp>
        <p:nvSpPr>
          <p:cNvPr id="7" name="Picture Placeholder 6">
            <a:extLst>
              <a:ext uri="{FF2B5EF4-FFF2-40B4-BE49-F238E27FC236}">
                <a16:creationId xmlns:a16="http://schemas.microsoft.com/office/drawing/2014/main" id="{6E1A082E-8CF1-9A2E-4D67-48E8155216F4}"/>
              </a:ext>
            </a:extLst>
          </p:cNvPr>
          <p:cNvSpPr>
            <a:spLocks noGrp="1"/>
          </p:cNvSpPr>
          <p:nvPr>
            <p:ph type="pic" sz="quarter" idx="13"/>
          </p:nvPr>
        </p:nvSpPr>
        <p:spPr/>
        <p:txBody>
          <a:bodyPr/>
          <a:lstStyle/>
          <a:p>
            <a:endParaRPr lang="en-US"/>
          </a:p>
        </p:txBody>
      </p:sp>
      <p:pic>
        <p:nvPicPr>
          <p:cNvPr id="8" name="Picture Placeholder 8">
            <a:extLst>
              <a:ext uri="{FF2B5EF4-FFF2-40B4-BE49-F238E27FC236}">
                <a16:creationId xmlns:a16="http://schemas.microsoft.com/office/drawing/2014/main" id="{7540472F-6BC6-EA4C-0EF7-F6DFFD6B08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38729" y="0"/>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599417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Miscellaneous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FYI</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45313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N/A</a:t>
            </a:r>
          </a:p>
        </p:txBody>
      </p:sp>
    </p:spTree>
    <p:extLst>
      <p:ext uri="{BB962C8B-B14F-4D97-AF65-F5344CB8AC3E}">
        <p14:creationId xmlns:p14="http://schemas.microsoft.com/office/powerpoint/2010/main" val="2106322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What’s Coming</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31</a:t>
            </a:fld>
            <a:endParaRPr dirty="0"/>
          </a:p>
        </p:txBody>
      </p:sp>
    </p:spTree>
    <p:extLst>
      <p:ext uri="{BB962C8B-B14F-4D97-AF65-F5344CB8AC3E}">
        <p14:creationId xmlns:p14="http://schemas.microsoft.com/office/powerpoint/2010/main" val="1191615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Coming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Roadmap</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Proxy endpoint to enable display of any web screen</a:t>
            </a:r>
          </a:p>
          <a:p>
            <a:pPr marL="742950" lvl="1" indent="-285750">
              <a:lnSpc>
                <a:spcPct val="150000"/>
              </a:lnSpc>
              <a:buFont typeface="Arial" panose="020B0604020202020204" pitchFamily="34" charset="0"/>
              <a:buChar char="•"/>
            </a:pPr>
            <a:r>
              <a:rPr lang="en-US" dirty="0"/>
              <a:t>Elliptic Curve Encryption (ECC)</a:t>
            </a:r>
          </a:p>
          <a:p>
            <a:pPr marL="742950" lvl="1" indent="-285750">
              <a:lnSpc>
                <a:spcPct val="150000"/>
              </a:lnSpc>
              <a:buFont typeface="Arial" panose="020B0604020202020204" pitchFamily="34" charset="0"/>
              <a:buChar char="•"/>
            </a:pPr>
            <a:r>
              <a:rPr lang="en-US" dirty="0"/>
              <a:t>Proxy Tester to demonstrate invoking a screen with ECC</a:t>
            </a:r>
          </a:p>
          <a:p>
            <a:pPr marL="285750" indent="-285750">
              <a:lnSpc>
                <a:spcPct val="150000"/>
              </a:lnSpc>
              <a:buFont typeface="Arial" panose="020B0604020202020204" pitchFamily="34" charset="0"/>
              <a:buChar char="•"/>
            </a:pPr>
            <a:r>
              <a:rPr lang="en-US" dirty="0"/>
              <a:t>Partner Web API </a:t>
            </a:r>
          </a:p>
          <a:p>
            <a:pPr marL="285750" indent="-285750">
              <a:lnSpc>
                <a:spcPct val="150000"/>
              </a:lnSpc>
              <a:buFont typeface="Arial" panose="020B0604020202020204" pitchFamily="34" charset="0"/>
              <a:buChar char="•"/>
            </a:pPr>
            <a:endParaRPr lang="en-US" dirty="0"/>
          </a:p>
        </p:txBody>
      </p:sp>
      <p:sp>
        <p:nvSpPr>
          <p:cNvPr id="5" name="Text Placeholder 2">
            <a:extLst>
              <a:ext uri="{FF2B5EF4-FFF2-40B4-BE49-F238E27FC236}">
                <a16:creationId xmlns:a16="http://schemas.microsoft.com/office/drawing/2014/main" id="{192F26CA-9868-3DB7-6E4C-A6B092DF216C}"/>
              </a:ext>
            </a:extLst>
          </p:cNvPr>
          <p:cNvSpPr txBox="1">
            <a:spLocks/>
          </p:cNvSpPr>
          <p:nvPr/>
        </p:nvSpPr>
        <p:spPr>
          <a:xfrm>
            <a:off x="426722" y="3716101"/>
            <a:ext cx="11346180" cy="438912"/>
          </a:xfrm>
          <a:prstGeom prst="rect">
            <a:avLst/>
          </a:prstGeom>
        </p:spPr>
        <p:txBody>
          <a:bodyPr vert="horz" lIns="0" tIns="45720" rIns="0" bIns="4572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2001" b="1" i="0" kern="1200">
                <a:solidFill>
                  <a:schemeClr val="tx2">
                    <a:lumMod val="75000"/>
                  </a:schemeClr>
                </a:solidFill>
                <a:latin typeface="Sage Text" panose="02010503040201060103" pitchFamily="2" charset="77"/>
                <a:ea typeface="+mn-ea"/>
                <a:cs typeface="+mn-cs"/>
              </a:defRPr>
            </a:lvl1pPr>
            <a:lvl2pPr marL="0" indent="0" algn="l" defTabSz="914400" rtl="0" eaLnBrk="1" latinLnBrk="0" hangingPunct="1">
              <a:lnSpc>
                <a:spcPct val="100000"/>
              </a:lnSpc>
              <a:spcBef>
                <a:spcPts val="500"/>
              </a:spcBef>
              <a:buFont typeface="Sage Text" panose="02010503040201060103" pitchFamily="50" charset="0"/>
              <a:buNone/>
              <a:defRPr lang="en-US" sz="2001" b="1" i="0" kern="1200">
                <a:solidFill>
                  <a:schemeClr val="accent1"/>
                </a:solidFill>
                <a:latin typeface="Sage Text" panose="02010503040201060103" pitchFamily="2" charset="77"/>
                <a:ea typeface="+mn-ea"/>
                <a:cs typeface="+mn-cs"/>
              </a:defRPr>
            </a:lvl2pPr>
            <a:lvl3pPr marL="342900" indent="0" algn="l" defTabSz="914400" rtl="0" eaLnBrk="1" latinLnBrk="0" hangingPunct="1">
              <a:lnSpc>
                <a:spcPct val="100000"/>
              </a:lnSpc>
              <a:spcBef>
                <a:spcPts val="500"/>
              </a:spcBef>
              <a:buFont typeface="Sage Text" panose="02010503040201060103" pitchFamily="50" charset="0"/>
              <a:buNone/>
              <a:defRPr lang="en-US" sz="1801" b="1" i="0" kern="1200">
                <a:solidFill>
                  <a:schemeClr val="accent1"/>
                </a:solidFill>
                <a:latin typeface="Sage Text" panose="02010503040201060103" pitchFamily="2" charset="77"/>
                <a:ea typeface="+mn-ea"/>
                <a:cs typeface="+mn-cs"/>
              </a:defRPr>
            </a:lvl3pPr>
            <a:lvl4pPr marL="688975" indent="0" algn="l" defTabSz="914400" rtl="0" eaLnBrk="1" latinLnBrk="0" hangingPunct="1">
              <a:lnSpc>
                <a:spcPct val="100000"/>
              </a:lnSpc>
              <a:spcBef>
                <a:spcPts val="500"/>
              </a:spcBef>
              <a:buFont typeface="Sage Text" panose="02010503040201060103" pitchFamily="50" charset="0"/>
              <a:buNone/>
              <a:defRPr lang="en-US" sz="1600" b="1" i="0" kern="1200">
                <a:solidFill>
                  <a:schemeClr val="accent1"/>
                </a:solidFill>
                <a:latin typeface="Sage Text" panose="02010503040201060103" pitchFamily="2" charset="77"/>
                <a:ea typeface="+mn-ea"/>
                <a:cs typeface="+mn-cs"/>
              </a:defRPr>
            </a:lvl4pPr>
            <a:lvl5pPr marL="1028700" indent="0" algn="l" defTabSz="914400" rtl="0" eaLnBrk="1" latinLnBrk="0" hangingPunct="1">
              <a:lnSpc>
                <a:spcPct val="100000"/>
              </a:lnSpc>
              <a:spcBef>
                <a:spcPts val="500"/>
              </a:spcBef>
              <a:buFont typeface="Sage Text" panose="02010503040201060103" pitchFamily="50" charset="0"/>
              <a:buNone/>
              <a:defRPr lang="en-US" sz="1400" b="1" i="0" kern="1200">
                <a:solidFill>
                  <a:schemeClr val="accent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r>
              <a:rPr lang="en-US" dirty="0"/>
              <a:t>Tentative</a:t>
            </a:r>
          </a:p>
        </p:txBody>
      </p:sp>
      <p:sp>
        <p:nvSpPr>
          <p:cNvPr id="6" name="TextBox 5">
            <a:extLst>
              <a:ext uri="{FF2B5EF4-FFF2-40B4-BE49-F238E27FC236}">
                <a16:creationId xmlns:a16="http://schemas.microsoft.com/office/drawing/2014/main" id="{F4A24354-C180-6994-E7F4-FFC7719F15B1}"/>
              </a:ext>
            </a:extLst>
          </p:cNvPr>
          <p:cNvSpPr txBox="1"/>
          <p:nvPr/>
        </p:nvSpPr>
        <p:spPr>
          <a:xfrm>
            <a:off x="419098" y="4250819"/>
            <a:ext cx="10418102" cy="12841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AOM included in Web SDK</a:t>
            </a:r>
          </a:p>
          <a:p>
            <a:pPr marL="285750" indent="-285750">
              <a:lnSpc>
                <a:spcPct val="150000"/>
              </a:lnSpc>
              <a:buFont typeface="Arial" panose="020B0604020202020204" pitchFamily="34" charset="0"/>
              <a:buChar char="•"/>
            </a:pPr>
            <a:r>
              <a:rPr lang="en-US" dirty="0"/>
              <a:t>Hamburger implementation in generated finder code</a:t>
            </a:r>
          </a:p>
          <a:p>
            <a:pPr marL="285750" indent="-285750">
              <a:lnSpc>
                <a:spcPct val="150000"/>
              </a:lnSpc>
              <a:buFont typeface="Arial" panose="020B0604020202020204" pitchFamily="34" charset="0"/>
              <a:buChar char="•"/>
            </a:pPr>
            <a:r>
              <a:rPr lang="en-US" dirty="0"/>
              <a:t>Enhanced flow in Customization Wizard</a:t>
            </a:r>
          </a:p>
        </p:txBody>
      </p:sp>
    </p:spTree>
    <p:extLst>
      <p:ext uri="{BB962C8B-B14F-4D97-AF65-F5344CB8AC3E}">
        <p14:creationId xmlns:p14="http://schemas.microsoft.com/office/powerpoint/2010/main" val="387075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GitHub Repository</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33</a:t>
            </a:fld>
            <a:endParaRPr dirty="0"/>
          </a:p>
        </p:txBody>
      </p:sp>
    </p:spTree>
    <p:extLst>
      <p:ext uri="{BB962C8B-B14F-4D97-AF65-F5344CB8AC3E}">
        <p14:creationId xmlns:p14="http://schemas.microsoft.com/office/powerpoint/2010/main" val="1673864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GitHub Repository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Open Source</a:t>
            </a:r>
          </a:p>
          <a:p>
            <a:pPr marL="285750" indent="-285750">
              <a:lnSpc>
                <a:spcPct val="150000"/>
              </a:lnSpc>
              <a:buFont typeface="Arial" panose="020B0604020202020204" pitchFamily="34" charset="0"/>
              <a:buChar char="•"/>
            </a:pPr>
            <a:r>
              <a:rPr lang="en-US" dirty="0">
                <a:hlinkClick r:id="rId3"/>
              </a:rPr>
              <a:t>https://github.com/SageNADev/Sage300-SDK</a:t>
            </a:r>
            <a:r>
              <a:rPr lang="en-US" dirty="0"/>
              <a:t> </a:t>
            </a:r>
          </a:p>
          <a:p>
            <a:pPr marL="285750" indent="-285750">
              <a:lnSpc>
                <a:spcPct val="150000"/>
              </a:lnSpc>
              <a:buFont typeface="Arial" panose="020B0604020202020204" pitchFamily="34" charset="0"/>
              <a:buChar char="•"/>
            </a:pPr>
            <a:r>
              <a:rPr lang="en-US" dirty="0"/>
              <a:t>2024.2 is available in the “master” branch</a:t>
            </a:r>
          </a:p>
          <a:p>
            <a:pPr marL="285750" indent="-285750">
              <a:lnSpc>
                <a:spcPct val="150000"/>
              </a:lnSpc>
              <a:buFont typeface="Arial" panose="020B0604020202020204" pitchFamily="34" charset="0"/>
              <a:buChar char="•"/>
            </a:pPr>
            <a:r>
              <a:rPr lang="en-US" dirty="0"/>
              <a:t>2025.0 is available in the “develop” branch</a:t>
            </a:r>
          </a:p>
          <a:p>
            <a:pPr marL="285750" indent="-285750">
              <a:lnSpc>
                <a:spcPct val="150000"/>
              </a:lnSpc>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FBE18EBC-5137-18C6-450B-C9188BC1D89E}"/>
              </a:ext>
            </a:extLst>
          </p:cNvPr>
          <p:cNvSpPr/>
          <p:nvPr/>
        </p:nvSpPr>
        <p:spPr>
          <a:xfrm>
            <a:off x="7034318" y="774881"/>
            <a:ext cx="4169301" cy="5109091"/>
          </a:xfrm>
          <a:prstGeom prst="rect">
            <a:avLst/>
          </a:prstGeom>
        </p:spPr>
        <p:txBody>
          <a:bodyPr wrap="square" numCol="1">
            <a:spAutoFit/>
          </a:bodyPr>
          <a:lstStyle/>
          <a:p>
            <a:r>
              <a:rPr lang="en-US" sz="1600" b="1" dirty="0"/>
              <a:t>Archives</a:t>
            </a:r>
          </a:p>
          <a:p>
            <a:endParaRPr lang="en-US" sz="1600" dirty="0"/>
          </a:p>
          <a:p>
            <a:pPr marL="285750" indent="-285750">
              <a:buFont typeface="Arial" panose="020B0604020202020204" pitchFamily="34" charset="0"/>
              <a:buChar char="•"/>
            </a:pPr>
            <a:r>
              <a:rPr lang="en-US" sz="1400" dirty="0"/>
              <a:t>2024.0 available in “release-2024.0”</a:t>
            </a:r>
          </a:p>
          <a:p>
            <a:pPr marL="285750" indent="-285750">
              <a:buFont typeface="Arial" panose="020B0604020202020204" pitchFamily="34" charset="0"/>
              <a:buChar char="•"/>
            </a:pPr>
            <a:r>
              <a:rPr lang="en-US" sz="1400" dirty="0"/>
              <a:t>2023.3 available in “release-2023.3”</a:t>
            </a:r>
          </a:p>
          <a:p>
            <a:pPr marL="285750" indent="-285750">
              <a:buFont typeface="Arial" panose="020B0604020202020204" pitchFamily="34" charset="0"/>
              <a:buChar char="•"/>
            </a:pPr>
            <a:r>
              <a:rPr lang="en-US" sz="1400" dirty="0"/>
              <a:t>2023.1 available in “release-2023.1”</a:t>
            </a:r>
          </a:p>
          <a:p>
            <a:pPr marL="285750" indent="-285750" algn="l">
              <a:buFont typeface="Arial" panose="020B0604020202020204" pitchFamily="34" charset="0"/>
              <a:buChar char="•"/>
            </a:pPr>
            <a:r>
              <a:rPr lang="en-US" sz="1400" dirty="0"/>
              <a:t>2023.0 available in “release-2023.0”</a:t>
            </a:r>
          </a:p>
          <a:p>
            <a:pPr marL="285750" indent="-285750" algn="l">
              <a:buFont typeface="Arial" panose="020B0604020202020204" pitchFamily="34" charset="0"/>
              <a:buChar char="•"/>
            </a:pPr>
            <a:r>
              <a:rPr lang="en-US" sz="1400" dirty="0"/>
              <a:t>2022.1 available in “release-2022.2”</a:t>
            </a:r>
          </a:p>
          <a:p>
            <a:pPr marL="285750" indent="-285750" algn="l">
              <a:buFont typeface="Arial" panose="020B0604020202020204" pitchFamily="34" charset="0"/>
              <a:buChar char="•"/>
            </a:pPr>
            <a:r>
              <a:rPr lang="en-US" sz="1400" dirty="0"/>
              <a:t>2022.1 available in “release-2022.1”</a:t>
            </a:r>
          </a:p>
          <a:p>
            <a:pPr marL="285750" indent="-285750" algn="l">
              <a:buFont typeface="Arial" panose="020B0604020202020204" pitchFamily="34" charset="0"/>
              <a:buChar char="•"/>
            </a:pPr>
            <a:r>
              <a:rPr lang="en-US" sz="1400" dirty="0"/>
              <a:t>2022.0 available in “release-2022.0”</a:t>
            </a:r>
          </a:p>
          <a:p>
            <a:pPr marL="285750" indent="-285750" algn="l">
              <a:buFont typeface="Arial" panose="020B0604020202020204" pitchFamily="34" charset="0"/>
              <a:buChar char="•"/>
            </a:pPr>
            <a:r>
              <a:rPr lang="en-US" sz="1400" dirty="0"/>
              <a:t>2021.2 available in “release-2021.2”</a:t>
            </a:r>
          </a:p>
          <a:p>
            <a:pPr marL="285750" indent="-285750" algn="l">
              <a:buFont typeface="Arial" panose="020B0604020202020204" pitchFamily="34" charset="0"/>
              <a:buChar char="•"/>
            </a:pPr>
            <a:r>
              <a:rPr lang="en-US" sz="1400" dirty="0"/>
              <a:t>2021.0 available in “release-2021.0”</a:t>
            </a:r>
          </a:p>
          <a:p>
            <a:pPr marL="285750" indent="-285750" algn="l">
              <a:buFont typeface="Arial" panose="020B0604020202020204" pitchFamily="34" charset="0"/>
              <a:buChar char="•"/>
            </a:pPr>
            <a:r>
              <a:rPr lang="en-US" sz="1400" dirty="0"/>
              <a:t>2020.2 available in “release-2020.2”</a:t>
            </a:r>
          </a:p>
          <a:p>
            <a:pPr marL="285750" indent="-285750" algn="l">
              <a:buFont typeface="Arial" panose="020B0604020202020204" pitchFamily="34" charset="0"/>
              <a:buChar char="•"/>
            </a:pPr>
            <a:r>
              <a:rPr lang="en-US" sz="1400" dirty="0"/>
              <a:t>2020.1 available in “release-2020.1”</a:t>
            </a:r>
          </a:p>
          <a:p>
            <a:pPr marL="285750" indent="-285750" algn="l">
              <a:buFont typeface="Arial" panose="020B0604020202020204" pitchFamily="34" charset="0"/>
              <a:buChar char="•"/>
            </a:pPr>
            <a:r>
              <a:rPr lang="en-US" sz="1400" dirty="0"/>
              <a:t>2020.0 available in “release-2020.0”</a:t>
            </a:r>
          </a:p>
          <a:p>
            <a:pPr marL="285750" indent="-285750" algn="l">
              <a:buFont typeface="Arial" panose="020B0604020202020204" pitchFamily="34" charset="0"/>
              <a:buChar char="•"/>
            </a:pPr>
            <a:r>
              <a:rPr lang="en-US" sz="1400" dirty="0"/>
              <a:t>2019.2 available in “release-2019.2”</a:t>
            </a:r>
          </a:p>
          <a:p>
            <a:pPr marL="285750" indent="-285750" algn="l">
              <a:buFont typeface="Arial" panose="020B0604020202020204" pitchFamily="34" charset="0"/>
              <a:buChar char="•"/>
            </a:pPr>
            <a:r>
              <a:rPr lang="en-US" sz="1400" dirty="0"/>
              <a:t>2019.1 available in “release-2019.1”</a:t>
            </a:r>
          </a:p>
          <a:p>
            <a:pPr marL="285750" indent="-285750" algn="l">
              <a:buFont typeface="Arial" panose="020B0604020202020204" pitchFamily="34" charset="0"/>
              <a:buChar char="•"/>
            </a:pPr>
            <a:r>
              <a:rPr lang="en-US" sz="1400" dirty="0"/>
              <a:t>2019.0 available in “release-2019.0”</a:t>
            </a:r>
          </a:p>
          <a:p>
            <a:pPr marL="285750" indent="-285750" algn="l">
              <a:buFont typeface="Arial" panose="020B0604020202020204" pitchFamily="34" charset="0"/>
              <a:buChar char="•"/>
            </a:pPr>
            <a:r>
              <a:rPr lang="en-US" sz="1400" dirty="0"/>
              <a:t>2018.2 available in “release-2018.2”</a:t>
            </a:r>
          </a:p>
          <a:p>
            <a:pPr marL="285750" indent="-285750" algn="l">
              <a:buFont typeface="Arial" panose="020B0604020202020204" pitchFamily="34" charset="0"/>
              <a:buChar char="•"/>
            </a:pPr>
            <a:r>
              <a:rPr lang="en-US" sz="1400" dirty="0"/>
              <a:t>2018.1 available in “release-2018.1”</a:t>
            </a:r>
          </a:p>
          <a:p>
            <a:pPr marL="285750" indent="-285750" algn="l">
              <a:buFont typeface="Arial" panose="020B0604020202020204" pitchFamily="34" charset="0"/>
              <a:buChar char="•"/>
            </a:pPr>
            <a:r>
              <a:rPr lang="en-US" sz="1400" dirty="0"/>
              <a:t>2018.0 available in “release-2018”</a:t>
            </a:r>
          </a:p>
          <a:p>
            <a:pPr marL="285750" indent="-285750" algn="l">
              <a:buFont typeface="Arial" panose="020B0604020202020204" pitchFamily="34" charset="0"/>
              <a:buChar char="•"/>
            </a:pPr>
            <a:r>
              <a:rPr lang="en-US" sz="1400" dirty="0"/>
              <a:t>2017.2 available in “release-2017.2”</a:t>
            </a:r>
          </a:p>
          <a:p>
            <a:pPr marL="285750" indent="-285750" algn="l">
              <a:buFont typeface="Arial" panose="020B0604020202020204" pitchFamily="34" charset="0"/>
              <a:buChar char="•"/>
            </a:pPr>
            <a:r>
              <a:rPr lang="en-US" sz="1400" dirty="0"/>
              <a:t>2017.1 available in “release-2017.1”</a:t>
            </a:r>
          </a:p>
          <a:p>
            <a:pPr marL="285750" indent="-285750" algn="l">
              <a:buFont typeface="Arial" panose="020B0604020202020204" pitchFamily="34" charset="0"/>
              <a:buChar char="•"/>
            </a:pPr>
            <a:r>
              <a:rPr lang="en-US" sz="1400" dirty="0"/>
              <a:t>2017.0 available in “release-2017”</a:t>
            </a:r>
          </a:p>
        </p:txBody>
      </p:sp>
    </p:spTree>
    <p:extLst>
      <p:ext uri="{BB962C8B-B14F-4D97-AF65-F5344CB8AC3E}">
        <p14:creationId xmlns:p14="http://schemas.microsoft.com/office/powerpoint/2010/main" val="2800839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Partner Requests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35</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txBody>
          <a:bodyPr/>
          <a:lstStyle/>
          <a:p>
            <a:endParaRPr lang="en-US"/>
          </a:p>
        </p:txBody>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3086575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Partner Requests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Bring these to the Sage 300 Product Manager</a:t>
            </a:r>
          </a:p>
          <a:p>
            <a:pPr marL="285750" indent="-285750">
              <a:lnSpc>
                <a:spcPct val="150000"/>
              </a:lnSpc>
              <a:buFont typeface="Arial" panose="020B0604020202020204" pitchFamily="34" charset="0"/>
              <a:buChar char="•"/>
            </a:pPr>
            <a:r>
              <a:rPr lang="en-US" dirty="0"/>
              <a:t>Add these to the Sage 300 Ideas Site</a:t>
            </a:r>
          </a:p>
          <a:p>
            <a:pPr marL="742950" lvl="1" indent="-285750">
              <a:lnSpc>
                <a:spcPct val="150000"/>
              </a:lnSpc>
              <a:buFont typeface="Arial" panose="020B0604020202020204" pitchFamily="34" charset="0"/>
              <a:buChar char="•"/>
            </a:pPr>
            <a:r>
              <a:rPr lang="en-US" u="sng" dirty="0">
                <a:solidFill>
                  <a:srgbClr val="0563C1"/>
                </a:solidFill>
                <a:effectLst/>
                <a:latin typeface="Calibri" panose="020F0502020204030204" pitchFamily="34" charset="0"/>
                <a:ea typeface="Calibri" panose="020F0502020204030204" pitchFamily="34" charset="0"/>
                <a:hlinkClick r:id="rId3"/>
              </a:rPr>
              <a:t>Sage 300 Ideas Forum</a:t>
            </a:r>
            <a:endParaRPr lang="en-US" u="sng" dirty="0">
              <a:solidFill>
                <a:srgbClr val="0563C1"/>
              </a:solidFill>
              <a:effectLst/>
              <a:latin typeface="Calibri" panose="020F0502020204030204" pitchFamily="34" charset="0"/>
              <a:ea typeface="Calibri" panose="020F0502020204030204" pitchFamily="34" charset="0"/>
            </a:endParaRPr>
          </a:p>
          <a:p>
            <a:pPr marL="285750" indent="-285750">
              <a:lnSpc>
                <a:spcPct val="150000"/>
              </a:lnSpc>
              <a:buFont typeface="Arial" panose="020B0604020202020204" pitchFamily="34" charset="0"/>
              <a:buChar char="•"/>
            </a:pPr>
            <a:r>
              <a:rPr lang="en-US" dirty="0"/>
              <a:t>Your voice and feedback resounds the loudest!</a:t>
            </a:r>
          </a:p>
          <a:p>
            <a:pPr marL="285750" indent="-285750">
              <a:lnSpc>
                <a:spcPct val="150000"/>
              </a:lnSpc>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A94ADF6A-C8F7-2883-4376-458479D513D9}"/>
              </a:ext>
            </a:extLst>
          </p:cNvPr>
          <p:cNvPicPr>
            <a:picLocks noChangeAspect="1"/>
          </p:cNvPicPr>
          <p:nvPr/>
        </p:nvPicPr>
        <p:blipFill>
          <a:blip r:embed="rId4"/>
          <a:stretch>
            <a:fillRect/>
          </a:stretch>
        </p:blipFill>
        <p:spPr>
          <a:xfrm>
            <a:off x="6096000" y="1347300"/>
            <a:ext cx="5246487" cy="4332302"/>
          </a:xfrm>
          <a:prstGeom prst="rect">
            <a:avLst/>
          </a:prstGeom>
        </p:spPr>
      </p:pic>
    </p:spTree>
    <p:extLst>
      <p:ext uri="{BB962C8B-B14F-4D97-AF65-F5344CB8AC3E}">
        <p14:creationId xmlns:p14="http://schemas.microsoft.com/office/powerpoint/2010/main" val="325507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Corrected Issues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
        <p:nvSpPr>
          <p:cNvPr id="18" name="Oval 17">
            <a:extLst>
              <a:ext uri="{FF2B5EF4-FFF2-40B4-BE49-F238E27FC236}">
                <a16:creationId xmlns:a16="http://schemas.microsoft.com/office/drawing/2014/main" id="{4F2C5E54-D9DF-42B2-2562-F9B8A5AF6052}"/>
              </a:ext>
            </a:extLst>
          </p:cNvPr>
          <p:cNvSpPr/>
          <p:nvPr/>
        </p:nvSpPr>
        <p:spPr>
          <a:xfrm>
            <a:off x="508000" y="15056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Misc</a:t>
            </a:r>
          </a:p>
        </p:txBody>
      </p:sp>
      <p:sp>
        <p:nvSpPr>
          <p:cNvPr id="19" name="Oval 18">
            <a:extLst>
              <a:ext uri="{FF2B5EF4-FFF2-40B4-BE49-F238E27FC236}">
                <a16:creationId xmlns:a16="http://schemas.microsoft.com/office/drawing/2014/main" id="{078B5E94-918E-B9B4-B101-8C3AE30C0A7E}"/>
              </a:ext>
            </a:extLst>
          </p:cNvPr>
          <p:cNvSpPr/>
          <p:nvPr/>
        </p:nvSpPr>
        <p:spPr>
          <a:xfrm>
            <a:off x="526703" y="318493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Samples</a:t>
            </a:r>
          </a:p>
        </p:txBody>
      </p:sp>
      <p:sp>
        <p:nvSpPr>
          <p:cNvPr id="20" name="Oval 19">
            <a:extLst>
              <a:ext uri="{FF2B5EF4-FFF2-40B4-BE49-F238E27FC236}">
                <a16:creationId xmlns:a16="http://schemas.microsoft.com/office/drawing/2014/main" id="{F27F2E95-7624-C6E9-545A-F785966E489B}"/>
              </a:ext>
            </a:extLst>
          </p:cNvPr>
          <p:cNvSpPr/>
          <p:nvPr/>
        </p:nvSpPr>
        <p:spPr>
          <a:xfrm>
            <a:off x="526703" y="486426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graphicFrame>
        <p:nvGraphicFramePr>
          <p:cNvPr id="21" name="Table 20">
            <a:extLst>
              <a:ext uri="{FF2B5EF4-FFF2-40B4-BE49-F238E27FC236}">
                <a16:creationId xmlns:a16="http://schemas.microsoft.com/office/drawing/2014/main" id="{61BB5125-7E45-E2C8-FCDE-88C102E97526}"/>
              </a:ext>
            </a:extLst>
          </p:cNvPr>
          <p:cNvGraphicFramePr>
            <a:graphicFrameLocks noGrp="1"/>
          </p:cNvGraphicFramePr>
          <p:nvPr>
            <p:extLst>
              <p:ext uri="{D42A27DB-BD31-4B8C-83A1-F6EECF244321}">
                <p14:modId xmlns:p14="http://schemas.microsoft.com/office/powerpoint/2010/main" val="2317694777"/>
              </p:ext>
            </p:extLst>
          </p:nvPr>
        </p:nvGraphicFramePr>
        <p:xfrm>
          <a:off x="1995053" y="1194546"/>
          <a:ext cx="9325219" cy="4655411"/>
        </p:xfrm>
        <a:graphic>
          <a:graphicData uri="http://schemas.openxmlformats.org/drawingml/2006/table">
            <a:tbl>
              <a:tblPr firstRow="1" bandRow="1">
                <a:tableStyleId>{5940675A-B579-460E-94D1-54222C63F5DA}</a:tableStyleId>
              </a:tblPr>
              <a:tblGrid>
                <a:gridCol w="9325219">
                  <a:extLst>
                    <a:ext uri="{9D8B030D-6E8A-4147-A177-3AD203B41FA5}">
                      <a16:colId xmlns:a16="http://schemas.microsoft.com/office/drawing/2014/main" val="877668094"/>
                    </a:ext>
                  </a:extLst>
                </a:gridCol>
              </a:tblGrid>
              <a:tr h="1889027">
                <a:tc>
                  <a:txBody>
                    <a:bodyPr/>
                    <a:lstStyle/>
                    <a:p>
                      <a:pPr marL="171450" indent="-171450">
                        <a:spcAft>
                          <a:spcPts val="300"/>
                        </a:spcAft>
                        <a:buFont typeface="Arial" panose="020B0604020202020204" pitchFamily="34" charset="0"/>
                        <a:buChar char="•"/>
                      </a:pPr>
                      <a:r>
                        <a:rPr lang="en-GB" sz="1600" dirty="0"/>
                        <a:t>Removed deprecate component Microsoft.Bcl…</a:t>
                      </a:r>
                    </a:p>
                    <a:p>
                      <a:pPr marL="171450" indent="-171450">
                        <a:spcAft>
                          <a:spcPts val="300"/>
                        </a:spcAft>
                        <a:buFont typeface="Arial" panose="020B0604020202020204" pitchFamily="34" charset="0"/>
                        <a:buChar char="•"/>
                      </a:pPr>
                      <a:r>
                        <a:rPr lang="en-GB" sz="1600" dirty="0"/>
                        <a:t>“form-group” div class was used in grid as opposed to “grid-group” div class</a:t>
                      </a:r>
                      <a:endParaRPr lang="en-US"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383192">
                <a:tc>
                  <a:txBody>
                    <a:bodyPr/>
                    <a:lstStyle/>
                    <a:p>
                      <a:pPr marL="171450" indent="-171450">
                        <a:spcAft>
                          <a:spcPts val="300"/>
                        </a:spcAft>
                        <a:buFont typeface="Arial" panose="020B0604020202020204" pitchFamily="34" charset="0"/>
                        <a:buChar char="•"/>
                      </a:pPr>
                      <a:r>
                        <a:rPr lang="en-US" sz="1600" dirty="0"/>
                        <a:t>N/A</a:t>
                      </a:r>
                    </a:p>
                    <a:p>
                      <a:pPr marL="171450" indent="-171450">
                        <a:spcAft>
                          <a:spcPts val="300"/>
                        </a:spcAft>
                        <a:buFont typeface="Arial" panose="020B0604020202020204" pitchFamily="34" charset="0"/>
                        <a:buChar char="•"/>
                      </a:pPr>
                      <a:r>
                        <a:rPr lang="en-US" sz="1600" dirty="0"/>
                        <a:t>FYI 2025.0 release will rev versions of NuGet components</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83192">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FYI Added controls in the footer do not respect the Before or After setting properly as Before adds after and After adds before. This will be corrected in 2025.0</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spTree>
    <p:extLst>
      <p:ext uri="{BB962C8B-B14F-4D97-AF65-F5344CB8AC3E}">
        <p14:creationId xmlns:p14="http://schemas.microsoft.com/office/powerpoint/2010/main" val="2097392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Wizards</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5</a:t>
            </a:fld>
            <a:endParaRPr dirty="0"/>
          </a:p>
        </p:txBody>
      </p:sp>
    </p:spTree>
    <p:extLst>
      <p:ext uri="{BB962C8B-B14F-4D97-AF65-F5344CB8AC3E}">
        <p14:creationId xmlns:p14="http://schemas.microsoft.com/office/powerpoint/2010/main" val="1927010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8" name="Oval 7">
            <a:extLst>
              <a:ext uri="{FF2B5EF4-FFF2-40B4-BE49-F238E27FC236}">
                <a16:creationId xmlns:a16="http://schemas.microsoft.com/office/drawing/2014/main" id="{DCC18AD7-997D-2DFF-4323-E34833C08D18}"/>
              </a:ext>
            </a:extLst>
          </p:cNvPr>
          <p:cNvSpPr/>
          <p:nvPr/>
        </p:nvSpPr>
        <p:spPr>
          <a:xfrm>
            <a:off x="4445787" y="125259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Solution</a:t>
            </a:r>
          </a:p>
        </p:txBody>
      </p:sp>
      <p:sp>
        <p:nvSpPr>
          <p:cNvPr id="9" name="Oval 8">
            <a:extLst>
              <a:ext uri="{FF2B5EF4-FFF2-40B4-BE49-F238E27FC236}">
                <a16:creationId xmlns:a16="http://schemas.microsoft.com/office/drawing/2014/main" id="{B559EC0D-6B8E-3ED2-49B2-073D6F44E15F}"/>
              </a:ext>
            </a:extLst>
          </p:cNvPr>
          <p:cNvSpPr/>
          <p:nvPr/>
        </p:nvSpPr>
        <p:spPr>
          <a:xfrm>
            <a:off x="504825" y="125534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Code</a:t>
            </a:r>
          </a:p>
        </p:txBody>
      </p:sp>
      <p:sp>
        <p:nvSpPr>
          <p:cNvPr id="10" name="Oval 9">
            <a:extLst>
              <a:ext uri="{FF2B5EF4-FFF2-40B4-BE49-F238E27FC236}">
                <a16:creationId xmlns:a16="http://schemas.microsoft.com/office/drawing/2014/main" id="{5C26AE41-92B8-475F-CD4B-B4D0D9270ABC}"/>
              </a:ext>
            </a:extLst>
          </p:cNvPr>
          <p:cNvSpPr/>
          <p:nvPr/>
        </p:nvSpPr>
        <p:spPr>
          <a:xfrm>
            <a:off x="504825" y="3294629"/>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Upgrade</a:t>
            </a:r>
          </a:p>
        </p:txBody>
      </p:sp>
      <p:sp>
        <p:nvSpPr>
          <p:cNvPr id="11" name="Oval 10">
            <a:extLst>
              <a:ext uri="{FF2B5EF4-FFF2-40B4-BE49-F238E27FC236}">
                <a16:creationId xmlns:a16="http://schemas.microsoft.com/office/drawing/2014/main" id="{FD67A6AE-D69C-34F5-2683-0EF8DC5752F2}"/>
              </a:ext>
            </a:extLst>
          </p:cNvPr>
          <p:cNvSpPr/>
          <p:nvPr/>
        </p:nvSpPr>
        <p:spPr>
          <a:xfrm>
            <a:off x="4486187" y="2273748"/>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Custom</a:t>
            </a:r>
          </a:p>
          <a:p>
            <a:pPr algn="ctr"/>
            <a:r>
              <a:rPr lang="en-US" sz="1000" dirty="0">
                <a:latin typeface="Arial"/>
                <a:cs typeface="Arial"/>
              </a:rPr>
              <a:t>Non VS</a:t>
            </a:r>
            <a:endParaRPr lang="en-US" sz="1000" i="0" dirty="0">
              <a:latin typeface="Arial"/>
              <a:cs typeface="Arial"/>
            </a:endParaRPr>
          </a:p>
        </p:txBody>
      </p:sp>
      <p:sp>
        <p:nvSpPr>
          <p:cNvPr id="12" name="Oval 11">
            <a:extLst>
              <a:ext uri="{FF2B5EF4-FFF2-40B4-BE49-F238E27FC236}">
                <a16:creationId xmlns:a16="http://schemas.microsoft.com/office/drawing/2014/main" id="{CF75E48A-DF41-131C-12AD-C51FFC2B42D1}"/>
              </a:ext>
            </a:extLst>
          </p:cNvPr>
          <p:cNvSpPr/>
          <p:nvPr/>
        </p:nvSpPr>
        <p:spPr>
          <a:xfrm>
            <a:off x="510218"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Language</a:t>
            </a:r>
          </a:p>
        </p:txBody>
      </p:sp>
      <p:sp>
        <p:nvSpPr>
          <p:cNvPr id="15" name="Oval 14">
            <a:extLst>
              <a:ext uri="{FF2B5EF4-FFF2-40B4-BE49-F238E27FC236}">
                <a16:creationId xmlns:a16="http://schemas.microsoft.com/office/drawing/2014/main" id="{5978A890-E89A-5C88-4BB5-B5528E5537BC}"/>
              </a:ext>
            </a:extLst>
          </p:cNvPr>
          <p:cNvSpPr/>
          <p:nvPr/>
        </p:nvSpPr>
        <p:spPr>
          <a:xfrm>
            <a:off x="4486187"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View Field</a:t>
            </a:r>
            <a:endParaRPr lang="en-US" sz="1000" i="0" dirty="0">
              <a:latin typeface="Arial"/>
              <a:cs typeface="Arial"/>
            </a:endParaRPr>
          </a:p>
        </p:txBody>
      </p:sp>
      <p:sp>
        <p:nvSpPr>
          <p:cNvPr id="3" name="Oval 2">
            <a:extLst>
              <a:ext uri="{FF2B5EF4-FFF2-40B4-BE49-F238E27FC236}">
                <a16:creationId xmlns:a16="http://schemas.microsoft.com/office/drawing/2014/main" id="{2B1CB583-FE59-C561-3826-4D77F5620723}"/>
              </a:ext>
            </a:extLst>
          </p:cNvPr>
          <p:cNvSpPr/>
          <p:nvPr/>
        </p:nvSpPr>
        <p:spPr>
          <a:xfrm>
            <a:off x="510218" y="2276498"/>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Finder</a:t>
            </a:r>
          </a:p>
          <a:p>
            <a:pPr algn="ctr"/>
            <a:r>
              <a:rPr lang="en-US" sz="1000" dirty="0">
                <a:latin typeface="Arial"/>
                <a:cs typeface="Arial"/>
              </a:rPr>
              <a:t>Generator</a:t>
            </a:r>
            <a:endParaRPr lang="en-US" sz="1000" i="0" dirty="0">
              <a:latin typeface="Arial"/>
              <a:cs typeface="Arial"/>
            </a:endParaRPr>
          </a:p>
        </p:txBody>
      </p:sp>
      <p:sp>
        <p:nvSpPr>
          <p:cNvPr id="5" name="Oval 4">
            <a:extLst>
              <a:ext uri="{FF2B5EF4-FFF2-40B4-BE49-F238E27FC236}">
                <a16:creationId xmlns:a16="http://schemas.microsoft.com/office/drawing/2014/main" id="{FDBC06AF-5F78-3EF1-4760-62D85755484E}"/>
              </a:ext>
            </a:extLst>
          </p:cNvPr>
          <p:cNvSpPr/>
          <p:nvPr/>
        </p:nvSpPr>
        <p:spPr>
          <a:xfrm>
            <a:off x="510218" y="533973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Sync</a:t>
            </a:r>
            <a:endParaRPr lang="en-US" sz="1000" dirty="0">
              <a:latin typeface="Arial"/>
              <a:cs typeface="Arial"/>
            </a:endParaRPr>
          </a:p>
        </p:txBody>
      </p:sp>
      <p:sp>
        <p:nvSpPr>
          <p:cNvPr id="6" name="Oval 5">
            <a:extLst>
              <a:ext uri="{FF2B5EF4-FFF2-40B4-BE49-F238E27FC236}">
                <a16:creationId xmlns:a16="http://schemas.microsoft.com/office/drawing/2014/main" id="{B01B350A-D0DC-0BEE-0CB6-BE4BCBE98A43}"/>
              </a:ext>
            </a:extLst>
          </p:cNvPr>
          <p:cNvSpPr/>
          <p:nvPr/>
        </p:nvSpPr>
        <p:spPr>
          <a:xfrm>
            <a:off x="4486187" y="3291879"/>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Custom</a:t>
            </a:r>
          </a:p>
        </p:txBody>
      </p:sp>
      <p:sp>
        <p:nvSpPr>
          <p:cNvPr id="7" name="Oval 6">
            <a:extLst>
              <a:ext uri="{FF2B5EF4-FFF2-40B4-BE49-F238E27FC236}">
                <a16:creationId xmlns:a16="http://schemas.microsoft.com/office/drawing/2014/main" id="{DD881919-BEEF-FAB9-0C11-75A896F4B604}"/>
              </a:ext>
            </a:extLst>
          </p:cNvPr>
          <p:cNvSpPr/>
          <p:nvPr/>
        </p:nvSpPr>
        <p:spPr>
          <a:xfrm>
            <a:off x="8127026" y="125534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Prep</a:t>
            </a:r>
          </a:p>
        </p:txBody>
      </p:sp>
      <p:sp>
        <p:nvSpPr>
          <p:cNvPr id="16" name="Oval 15">
            <a:extLst>
              <a:ext uri="{FF2B5EF4-FFF2-40B4-BE49-F238E27FC236}">
                <a16:creationId xmlns:a16="http://schemas.microsoft.com/office/drawing/2014/main" id="{E05BE808-B04D-9D80-2D04-CBB34406FBD2}"/>
              </a:ext>
            </a:extLst>
          </p:cNvPr>
          <p:cNvSpPr/>
          <p:nvPr/>
        </p:nvSpPr>
        <p:spPr>
          <a:xfrm>
            <a:off x="8130484"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Web API</a:t>
            </a:r>
          </a:p>
        </p:txBody>
      </p:sp>
      <p:sp>
        <p:nvSpPr>
          <p:cNvPr id="17" name="Oval 16">
            <a:extLst>
              <a:ext uri="{FF2B5EF4-FFF2-40B4-BE49-F238E27FC236}">
                <a16:creationId xmlns:a16="http://schemas.microsoft.com/office/drawing/2014/main" id="{7860F440-270A-2719-1867-4E49238CBDAF}"/>
              </a:ext>
            </a:extLst>
          </p:cNvPr>
          <p:cNvSpPr/>
          <p:nvPr/>
        </p:nvSpPr>
        <p:spPr>
          <a:xfrm>
            <a:off x="8127026" y="3286814"/>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Compiler</a:t>
            </a:r>
          </a:p>
        </p:txBody>
      </p:sp>
      <p:sp>
        <p:nvSpPr>
          <p:cNvPr id="18" name="Oval 17">
            <a:extLst>
              <a:ext uri="{FF2B5EF4-FFF2-40B4-BE49-F238E27FC236}">
                <a16:creationId xmlns:a16="http://schemas.microsoft.com/office/drawing/2014/main" id="{2FAE388B-42B7-F417-9CD4-C747A9F44AE0}"/>
              </a:ext>
            </a:extLst>
          </p:cNvPr>
          <p:cNvSpPr/>
          <p:nvPr/>
        </p:nvSpPr>
        <p:spPr>
          <a:xfrm>
            <a:off x="8127026" y="2281545"/>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dirty="0">
                <a:latin typeface="Arial"/>
                <a:cs typeface="Arial"/>
              </a:rPr>
              <a:t>Configs</a:t>
            </a:r>
            <a:endParaRPr lang="en-US" sz="1000" i="0" dirty="0">
              <a:latin typeface="Arial"/>
              <a:cs typeface="Arial"/>
            </a:endParaRPr>
          </a:p>
        </p:txBody>
      </p:sp>
      <p:sp>
        <p:nvSpPr>
          <p:cNvPr id="20" name="TextBox 19">
            <a:extLst>
              <a:ext uri="{FF2B5EF4-FFF2-40B4-BE49-F238E27FC236}">
                <a16:creationId xmlns:a16="http://schemas.microsoft.com/office/drawing/2014/main" id="{60E32D8C-4708-C667-168A-0C58A11A4548}"/>
              </a:ext>
            </a:extLst>
          </p:cNvPr>
          <p:cNvSpPr txBox="1"/>
          <p:nvPr/>
        </p:nvSpPr>
        <p:spPr>
          <a:xfrm>
            <a:off x="1499616" y="13727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Added to new Wizard Package</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Visual Studio 2022 only</a:t>
            </a:r>
          </a:p>
          <a:p>
            <a:pPr marL="285750" indent="-285750" algn="l">
              <a:buFont typeface="Arial" panose="020B0604020202020204" pitchFamily="34" charset="0"/>
              <a:buChar char="•"/>
            </a:pPr>
            <a:r>
              <a:rPr lang="en-US" sz="1000" dirty="0">
                <a:latin typeface="Sage Text" panose="02010503040201060103" pitchFamily="2" charset="77"/>
              </a:rPr>
              <a:t>New access point in Visual Studio</a:t>
            </a:r>
            <a:endParaRPr lang="en-US" sz="1000" b="0" i="0" dirty="0">
              <a:solidFill>
                <a:schemeClr val="tx1"/>
              </a:solidFill>
              <a:latin typeface="Sage Text" panose="02010503040201060103" pitchFamily="2" charset="77"/>
            </a:endParaRPr>
          </a:p>
        </p:txBody>
      </p:sp>
      <p:sp>
        <p:nvSpPr>
          <p:cNvPr id="22" name="TextBox 21">
            <a:extLst>
              <a:ext uri="{FF2B5EF4-FFF2-40B4-BE49-F238E27FC236}">
                <a16:creationId xmlns:a16="http://schemas.microsoft.com/office/drawing/2014/main" id="{C1704550-793E-F75A-8452-5472DEF1E7CE}"/>
              </a:ext>
            </a:extLst>
          </p:cNvPr>
          <p:cNvSpPr txBox="1"/>
          <p:nvPr/>
        </p:nvSpPr>
        <p:spPr>
          <a:xfrm>
            <a:off x="1536900" y="2383749"/>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Added to new Wizard Package</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Visual Studio 2022 only</a:t>
            </a:r>
          </a:p>
          <a:p>
            <a:pPr marL="285750" indent="-285750" algn="l">
              <a:buFont typeface="Arial" panose="020B0604020202020204" pitchFamily="34" charset="0"/>
              <a:buChar char="•"/>
            </a:pPr>
            <a:r>
              <a:rPr lang="en-US" sz="1000" dirty="0">
                <a:latin typeface="Sage Text" panose="02010503040201060103" pitchFamily="2" charset="77"/>
              </a:rPr>
              <a:t>New access point in Visual Studio</a:t>
            </a:r>
            <a:endParaRPr lang="en-US" sz="1000" b="0" i="0" dirty="0">
              <a:solidFill>
                <a:schemeClr val="tx1"/>
              </a:solidFill>
              <a:latin typeface="Sage Text" panose="02010503040201060103" pitchFamily="2" charset="77"/>
            </a:endParaRPr>
          </a:p>
        </p:txBody>
      </p:sp>
      <p:sp>
        <p:nvSpPr>
          <p:cNvPr id="23" name="TextBox 22">
            <a:extLst>
              <a:ext uri="{FF2B5EF4-FFF2-40B4-BE49-F238E27FC236}">
                <a16:creationId xmlns:a16="http://schemas.microsoft.com/office/drawing/2014/main" id="{33D4C8CB-3119-D4A6-31E6-00BCA21F0270}"/>
              </a:ext>
            </a:extLst>
          </p:cNvPr>
          <p:cNvSpPr txBox="1"/>
          <p:nvPr/>
        </p:nvSpPr>
        <p:spPr>
          <a:xfrm>
            <a:off x="1536900" y="33966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Added to new Wizard Package</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Visual Studio 2022 only</a:t>
            </a:r>
          </a:p>
          <a:p>
            <a:pPr marL="285750" indent="-285750" algn="l">
              <a:buFont typeface="Arial" panose="020B0604020202020204" pitchFamily="34" charset="0"/>
              <a:buChar char="•"/>
            </a:pPr>
            <a:r>
              <a:rPr lang="en-US" sz="1000" dirty="0">
                <a:latin typeface="Sage Text" panose="02010503040201060103" pitchFamily="2" charset="77"/>
              </a:rPr>
              <a:t>New access point in Visual Studio</a:t>
            </a:r>
            <a:endParaRPr lang="en-US" sz="1000" b="0" i="0" dirty="0">
              <a:solidFill>
                <a:schemeClr val="tx1"/>
              </a:solidFill>
              <a:latin typeface="Sage Text" panose="02010503040201060103" pitchFamily="2" charset="77"/>
            </a:endParaRPr>
          </a:p>
        </p:txBody>
      </p:sp>
      <p:sp>
        <p:nvSpPr>
          <p:cNvPr id="24" name="TextBox 23">
            <a:extLst>
              <a:ext uri="{FF2B5EF4-FFF2-40B4-BE49-F238E27FC236}">
                <a16:creationId xmlns:a16="http://schemas.microsoft.com/office/drawing/2014/main" id="{B8F36A5A-6194-6B78-267D-01EC713F8CFF}"/>
              </a:ext>
            </a:extLst>
          </p:cNvPr>
          <p:cNvSpPr txBox="1"/>
          <p:nvPr/>
        </p:nvSpPr>
        <p:spPr>
          <a:xfrm>
            <a:off x="1536900" y="4414197"/>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Added to new Wizard Package</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Visual Studio 2022 only</a:t>
            </a:r>
          </a:p>
          <a:p>
            <a:pPr marL="285750" indent="-285750" algn="l">
              <a:buFont typeface="Arial" panose="020B0604020202020204" pitchFamily="34" charset="0"/>
              <a:buChar char="•"/>
            </a:pPr>
            <a:r>
              <a:rPr lang="en-US" sz="1000" dirty="0">
                <a:latin typeface="Sage Text" panose="02010503040201060103" pitchFamily="2" charset="77"/>
              </a:rPr>
              <a:t>New access point in Visual Studio</a:t>
            </a:r>
            <a:endParaRPr lang="en-US" sz="1000" b="0" i="0" dirty="0">
              <a:solidFill>
                <a:schemeClr val="tx1"/>
              </a:solidFill>
              <a:latin typeface="Sage Text" panose="02010503040201060103" pitchFamily="2" charset="77"/>
            </a:endParaRPr>
          </a:p>
        </p:txBody>
      </p:sp>
      <p:sp>
        <p:nvSpPr>
          <p:cNvPr id="25" name="TextBox 24">
            <a:extLst>
              <a:ext uri="{FF2B5EF4-FFF2-40B4-BE49-F238E27FC236}">
                <a16:creationId xmlns:a16="http://schemas.microsoft.com/office/drawing/2014/main" id="{79C8DCFC-5D15-07B6-D527-7721FAE30642}"/>
              </a:ext>
            </a:extLst>
          </p:cNvPr>
          <p:cNvSpPr txBox="1"/>
          <p:nvPr/>
        </p:nvSpPr>
        <p:spPr>
          <a:xfrm>
            <a:off x="1536900" y="5431701"/>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Added to new Wizard Package</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Visual Studio 2022 only</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Sage inter</a:t>
            </a:r>
            <a:r>
              <a:rPr lang="en-US" sz="1000" dirty="0">
                <a:latin typeface="Sage Text" panose="02010503040201060103" pitchFamily="2" charset="77"/>
              </a:rPr>
              <a:t>nal wizard only</a:t>
            </a:r>
            <a:endParaRPr lang="en-US" sz="1000" b="0" i="0" dirty="0">
              <a:solidFill>
                <a:schemeClr val="tx1"/>
              </a:solidFill>
              <a:latin typeface="Sage Text" panose="02010503040201060103" pitchFamily="2" charset="77"/>
            </a:endParaRPr>
          </a:p>
        </p:txBody>
      </p:sp>
      <p:sp>
        <p:nvSpPr>
          <p:cNvPr id="26" name="TextBox 25">
            <a:extLst>
              <a:ext uri="{FF2B5EF4-FFF2-40B4-BE49-F238E27FC236}">
                <a16:creationId xmlns:a16="http://schemas.microsoft.com/office/drawing/2014/main" id="{860EFB01-CC0D-4E19-BA41-A1BC452CFEAC}"/>
              </a:ext>
            </a:extLst>
          </p:cNvPr>
          <p:cNvSpPr txBox="1"/>
          <p:nvPr/>
        </p:nvSpPr>
        <p:spPr>
          <a:xfrm>
            <a:off x="5492669" y="13727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Added to new Solution Wizard Package</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Visual Studio 2022 only</a:t>
            </a:r>
          </a:p>
        </p:txBody>
      </p:sp>
      <p:sp>
        <p:nvSpPr>
          <p:cNvPr id="27" name="TextBox 26">
            <a:extLst>
              <a:ext uri="{FF2B5EF4-FFF2-40B4-BE49-F238E27FC236}">
                <a16:creationId xmlns:a16="http://schemas.microsoft.com/office/drawing/2014/main" id="{82B62CDB-A4AB-C954-F175-8939403C937B}"/>
              </a:ext>
            </a:extLst>
          </p:cNvPr>
          <p:cNvSpPr txBox="1"/>
          <p:nvPr/>
        </p:nvSpPr>
        <p:spPr>
          <a:xfrm>
            <a:off x="5512869" y="2387380"/>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Renamed executable</a:t>
            </a:r>
          </a:p>
        </p:txBody>
      </p:sp>
      <p:sp>
        <p:nvSpPr>
          <p:cNvPr id="28" name="TextBox 27">
            <a:extLst>
              <a:ext uri="{FF2B5EF4-FFF2-40B4-BE49-F238E27FC236}">
                <a16:creationId xmlns:a16="http://schemas.microsoft.com/office/drawing/2014/main" id="{7079CD2D-C561-0D1E-6600-BB7B1A360BC3}"/>
              </a:ext>
            </a:extLst>
          </p:cNvPr>
          <p:cNvSpPr txBox="1"/>
          <p:nvPr/>
        </p:nvSpPr>
        <p:spPr>
          <a:xfrm>
            <a:off x="5512868" y="3456582"/>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Added to new Customization Wizard Package</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Visual Studio 2022 only</a:t>
            </a:r>
          </a:p>
        </p:txBody>
      </p:sp>
      <p:sp>
        <p:nvSpPr>
          <p:cNvPr id="29" name="TextBox 28">
            <a:extLst>
              <a:ext uri="{FF2B5EF4-FFF2-40B4-BE49-F238E27FC236}">
                <a16:creationId xmlns:a16="http://schemas.microsoft.com/office/drawing/2014/main" id="{1C8C7F10-9B6B-24BE-D59A-E24E4DC47E89}"/>
              </a:ext>
            </a:extLst>
          </p:cNvPr>
          <p:cNvSpPr txBox="1"/>
          <p:nvPr/>
        </p:nvSpPr>
        <p:spPr>
          <a:xfrm>
            <a:off x="5512867" y="4468704"/>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N/A</a:t>
            </a:r>
          </a:p>
        </p:txBody>
      </p:sp>
      <p:sp>
        <p:nvSpPr>
          <p:cNvPr id="30" name="TextBox 29">
            <a:extLst>
              <a:ext uri="{FF2B5EF4-FFF2-40B4-BE49-F238E27FC236}">
                <a16:creationId xmlns:a16="http://schemas.microsoft.com/office/drawing/2014/main" id="{D3979346-4E20-09FC-9249-F99B74FF3994}"/>
              </a:ext>
            </a:extLst>
          </p:cNvPr>
          <p:cNvSpPr txBox="1"/>
          <p:nvPr/>
        </p:nvSpPr>
        <p:spPr>
          <a:xfrm>
            <a:off x="9173908" y="1414550"/>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New utility</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Sage internal use only</a:t>
            </a:r>
          </a:p>
        </p:txBody>
      </p:sp>
      <p:sp>
        <p:nvSpPr>
          <p:cNvPr id="31" name="TextBox 30">
            <a:extLst>
              <a:ext uri="{FF2B5EF4-FFF2-40B4-BE49-F238E27FC236}">
                <a16:creationId xmlns:a16="http://schemas.microsoft.com/office/drawing/2014/main" id="{ADAAF6B7-12DB-67EB-8BCC-A233FBE5D71F}"/>
              </a:ext>
            </a:extLst>
          </p:cNvPr>
          <p:cNvSpPr txBox="1"/>
          <p:nvPr/>
        </p:nvSpPr>
        <p:spPr>
          <a:xfrm>
            <a:off x="9173908" y="2435701"/>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New subclassing wizard</a:t>
            </a:r>
          </a:p>
        </p:txBody>
      </p:sp>
      <p:sp>
        <p:nvSpPr>
          <p:cNvPr id="32" name="TextBox 31">
            <a:extLst>
              <a:ext uri="{FF2B5EF4-FFF2-40B4-BE49-F238E27FC236}">
                <a16:creationId xmlns:a16="http://schemas.microsoft.com/office/drawing/2014/main" id="{1066A053-4409-0E49-55CC-A16F606A9380}"/>
              </a:ext>
            </a:extLst>
          </p:cNvPr>
          <p:cNvSpPr txBox="1"/>
          <p:nvPr/>
        </p:nvSpPr>
        <p:spPr>
          <a:xfrm>
            <a:off x="9173908" y="348436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New subclassing wizard</a:t>
            </a:r>
          </a:p>
        </p:txBody>
      </p:sp>
      <p:sp>
        <p:nvSpPr>
          <p:cNvPr id="33" name="TextBox 32">
            <a:extLst>
              <a:ext uri="{FF2B5EF4-FFF2-40B4-BE49-F238E27FC236}">
                <a16:creationId xmlns:a16="http://schemas.microsoft.com/office/drawing/2014/main" id="{CCAF9A20-B042-666C-ADCA-018C7F4C090D}"/>
              </a:ext>
            </a:extLst>
          </p:cNvPr>
          <p:cNvSpPr txBox="1"/>
          <p:nvPr/>
        </p:nvSpPr>
        <p:spPr>
          <a:xfrm>
            <a:off x="9173908" y="4468704"/>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New subclassing Web API wizard</a:t>
            </a:r>
          </a:p>
        </p:txBody>
      </p:sp>
    </p:spTree>
    <p:extLst>
      <p:ext uri="{BB962C8B-B14F-4D97-AF65-F5344CB8AC3E}">
        <p14:creationId xmlns:p14="http://schemas.microsoft.com/office/powerpoint/2010/main" val="3731895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Import Information</a:t>
            </a:r>
          </a:p>
        </p:txBody>
      </p:sp>
      <p:sp>
        <p:nvSpPr>
          <p:cNvPr id="63" name="TextBox 62">
            <a:extLst>
              <a:ext uri="{FF2B5EF4-FFF2-40B4-BE49-F238E27FC236}">
                <a16:creationId xmlns:a16="http://schemas.microsoft.com/office/drawing/2014/main" id="{F37AF845-CA74-0EA3-F130-A50833CFB2A8}"/>
              </a:ext>
            </a:extLst>
          </p:cNvPr>
          <p:cNvSpPr txBox="1"/>
          <p:nvPr/>
        </p:nvSpPr>
        <p:spPr>
          <a:xfrm>
            <a:off x="447188" y="5107784"/>
            <a:ext cx="10268713"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Note: Wizards previously accessed from the Solution Explorer’s Context Menu are now accessible from the Visual Studio Extension Toolbar under the Sage 300 menu</a:t>
            </a:r>
            <a:endParaRPr lang="en-US" sz="1600" b="0" i="0" dirty="0">
              <a:solidFill>
                <a:schemeClr val="tx1"/>
              </a:solidFill>
              <a:latin typeface="Sage Text" panose="02010503040201060103" pitchFamily="2" charset="77"/>
            </a:endParaRPr>
          </a:p>
        </p:txBody>
      </p:sp>
      <p:pic>
        <p:nvPicPr>
          <p:cNvPr id="64" name="Picture 63">
            <a:extLst>
              <a:ext uri="{FF2B5EF4-FFF2-40B4-BE49-F238E27FC236}">
                <a16:creationId xmlns:a16="http://schemas.microsoft.com/office/drawing/2014/main" id="{1B54151C-C4B4-EAB3-9AF3-7AC068F9F8BE}"/>
              </a:ext>
            </a:extLst>
          </p:cNvPr>
          <p:cNvPicPr>
            <a:picLocks noChangeAspect="1"/>
          </p:cNvPicPr>
          <p:nvPr/>
        </p:nvPicPr>
        <p:blipFill>
          <a:blip r:embed="rId2"/>
          <a:stretch>
            <a:fillRect/>
          </a:stretch>
        </p:blipFill>
        <p:spPr>
          <a:xfrm>
            <a:off x="419098" y="1601321"/>
            <a:ext cx="2265580" cy="1398164"/>
          </a:xfrm>
          <a:prstGeom prst="rect">
            <a:avLst/>
          </a:prstGeom>
        </p:spPr>
      </p:pic>
      <p:sp>
        <p:nvSpPr>
          <p:cNvPr id="65" name="TextBox 64">
            <a:extLst>
              <a:ext uri="{FF2B5EF4-FFF2-40B4-BE49-F238E27FC236}">
                <a16:creationId xmlns:a16="http://schemas.microsoft.com/office/drawing/2014/main" id="{445C8CC7-C8FC-A410-4893-C7D496388F0E}"/>
              </a:ext>
            </a:extLst>
          </p:cNvPr>
          <p:cNvSpPr txBox="1"/>
          <p:nvPr/>
        </p:nvSpPr>
        <p:spPr>
          <a:xfrm>
            <a:off x="3033206" y="1601321"/>
            <a:ext cx="5551396" cy="1453010"/>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Reminder</a:t>
            </a:r>
          </a:p>
          <a:p>
            <a:pPr marL="742950" lvl="1" indent="-285750">
              <a:buFont typeface="Arial" panose="020B0604020202020204" pitchFamily="34" charset="0"/>
              <a:buChar char="•"/>
            </a:pPr>
            <a:r>
              <a:rPr lang="en-US" sz="1600" b="0" i="0" dirty="0">
                <a:solidFill>
                  <a:schemeClr val="tx1"/>
                </a:solidFill>
                <a:latin typeface="Sage Text" panose="02010503040201060103" pitchFamily="2" charset="77"/>
              </a:rPr>
              <a:t>Wizards are now only accessible in Visual Studio 2022 (Community, Pro, Enterprise)</a:t>
            </a:r>
          </a:p>
          <a:p>
            <a:pPr marL="742950" lvl="1" indent="-285750">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pic>
        <p:nvPicPr>
          <p:cNvPr id="67" name="Picture 66">
            <a:extLst>
              <a:ext uri="{FF2B5EF4-FFF2-40B4-BE49-F238E27FC236}">
                <a16:creationId xmlns:a16="http://schemas.microsoft.com/office/drawing/2014/main" id="{25B53AFF-4FE9-DF49-73CF-7140601A23B9}"/>
              </a:ext>
            </a:extLst>
          </p:cNvPr>
          <p:cNvPicPr>
            <a:picLocks noChangeAspect="1"/>
          </p:cNvPicPr>
          <p:nvPr/>
        </p:nvPicPr>
        <p:blipFill>
          <a:blip r:embed="rId3"/>
          <a:stretch>
            <a:fillRect/>
          </a:stretch>
        </p:blipFill>
        <p:spPr>
          <a:xfrm>
            <a:off x="419098" y="3389755"/>
            <a:ext cx="7144959" cy="1517300"/>
          </a:xfrm>
          <a:prstGeom prst="rect">
            <a:avLst/>
          </a:prstGeom>
        </p:spPr>
      </p:pic>
      <p:sp>
        <p:nvSpPr>
          <p:cNvPr id="68" name="Rectangle 67">
            <a:extLst>
              <a:ext uri="{FF2B5EF4-FFF2-40B4-BE49-F238E27FC236}">
                <a16:creationId xmlns:a16="http://schemas.microsoft.com/office/drawing/2014/main" id="{3FE85592-3F63-3DCE-63F3-7FC33DA303DE}"/>
              </a:ext>
            </a:extLst>
          </p:cNvPr>
          <p:cNvSpPr/>
          <p:nvPr/>
        </p:nvSpPr>
        <p:spPr>
          <a:xfrm>
            <a:off x="7669960" y="3803670"/>
            <a:ext cx="3472424"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New Location!!</a:t>
            </a:r>
          </a:p>
        </p:txBody>
      </p:sp>
    </p:spTree>
    <p:extLst>
      <p:ext uri="{BB962C8B-B14F-4D97-AF65-F5344CB8AC3E}">
        <p14:creationId xmlns:p14="http://schemas.microsoft.com/office/powerpoint/2010/main" val="576067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2024.2 uninstall and install instructions</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11478" y="1825795"/>
            <a:ext cx="10268713"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Uninstall all Sage 300 wizards </a:t>
            </a:r>
          </a:p>
          <a:p>
            <a:pPr marL="742950" lvl="1" indent="-285750">
              <a:buFont typeface="Arial" panose="020B0604020202020204" pitchFamily="34" charset="0"/>
              <a:buChar char="•"/>
            </a:pPr>
            <a:r>
              <a:rPr lang="en-US" sz="1400" dirty="0">
                <a:latin typeface="Sage Text" panose="02010503040201060103" pitchFamily="2" charset="77"/>
              </a:rPr>
              <a:t>(Visual Studio 2019 – Extensions </a:t>
            </a:r>
            <a:r>
              <a:rPr lang="en-US" sz="1400" dirty="0">
                <a:latin typeface="Sage Text" panose="02010503040201060103" pitchFamily="2" charset="77"/>
                <a:sym typeface="Wingdings" panose="05000000000000000000" pitchFamily="2" charset="2"/>
              </a:rPr>
              <a:t> Installed  uninstall all “Sage” wizards</a:t>
            </a:r>
          </a:p>
          <a:p>
            <a:pPr marL="285750" indent="-285750">
              <a:buFont typeface="Arial" panose="020B0604020202020204" pitchFamily="34" charset="0"/>
              <a:buChar char="•"/>
            </a:pPr>
            <a:r>
              <a:rPr lang="en-US" sz="1600" b="0" i="0" dirty="0">
                <a:solidFill>
                  <a:schemeClr val="tx1"/>
                </a:solidFill>
                <a:latin typeface="Sage Text" panose="02010503040201060103" pitchFamily="2" charset="77"/>
                <a:sym typeface="Wingdings" panose="05000000000000000000" pitchFamily="2" charset="2"/>
              </a:rPr>
              <a:t>Install Sage 300 Wizards</a:t>
            </a:r>
          </a:p>
          <a:p>
            <a:pPr marL="742950" lvl="1" indent="-285750">
              <a:buFont typeface="Arial" panose="020B0604020202020204" pitchFamily="34" charset="0"/>
              <a:buChar char="•"/>
            </a:pPr>
            <a:r>
              <a:rPr lang="en-US" sz="1400" dirty="0">
                <a:solidFill>
                  <a:srgbClr val="FF0000"/>
                </a:solidFill>
                <a:latin typeface="Sage Text" panose="02010503040201060103" pitchFamily="2" charset="77"/>
                <a:sym typeface="Wingdings" panose="05000000000000000000" pitchFamily="2" charset="2"/>
              </a:rPr>
              <a:t>Visual Studio 2022 only</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Solution Wizard (Visual Studio plug-in)</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Sage.CA.SBS.ERP.Sage300.SolutionWizardPackage.vsix</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Customization Wizard (Visual Studio plug-in)</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Sage.CA.SBS.ERP.Sage300.CustomizationWizardPackage.vsix</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Code Generation Wizard, Finder Generator, Language Resource Wizard, Upgrade Wizard, Sync Assemblies Wizard</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Sage.CA.SBS.ERP.Sage300.WizardPackage.vsix</a:t>
            </a:r>
          </a:p>
          <a:p>
            <a:pPr marL="1200150" lvl="2" indent="-285750">
              <a:buFont typeface="Arial" panose="020B0604020202020204" pitchFamily="34" charset="0"/>
              <a:buChar char="•"/>
            </a:pPr>
            <a:endParaRPr lang="en-US" sz="1600" b="0" i="0" dirty="0">
              <a:solidFill>
                <a:schemeClr val="tx1"/>
              </a:solidFill>
              <a:latin typeface="Sage Text" panose="02010503040201060103" pitchFamily="2" charset="77"/>
            </a:endParaRPr>
          </a:p>
        </p:txBody>
      </p:sp>
      <p:sp>
        <p:nvSpPr>
          <p:cNvPr id="63" name="TextBox 62">
            <a:extLst>
              <a:ext uri="{FF2B5EF4-FFF2-40B4-BE49-F238E27FC236}">
                <a16:creationId xmlns:a16="http://schemas.microsoft.com/office/drawing/2014/main" id="{F37AF845-CA74-0EA3-F130-A50833CFB2A8}"/>
              </a:ext>
            </a:extLst>
          </p:cNvPr>
          <p:cNvSpPr txBox="1"/>
          <p:nvPr/>
        </p:nvSpPr>
        <p:spPr>
          <a:xfrm>
            <a:off x="411477" y="4399957"/>
            <a:ext cx="10268713"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solidFill>
                  <a:srgbClr val="FF0000"/>
                </a:solidFill>
                <a:latin typeface="Sage Text" panose="02010503040201060103" pitchFamily="2" charset="77"/>
              </a:rPr>
              <a:t>Note: Now that the plug-in wizards are in Visual Studio 2022, they must reference 64-bit libraries (targeting AnyCPU). Since the wizards access the ACCPAC.Advantage.dll (which targets x86), a local version of ACCPAC.Advantage.dll has been placed in the bin folder targeting AnyCPU. This is solely for the wizards as it has not yet been tested in the application. </a:t>
            </a:r>
          </a:p>
          <a:p>
            <a:pPr marL="742950" lvl="1" indent="-285750">
              <a:buFont typeface="Arial" panose="020B0604020202020204" pitchFamily="34" charset="0"/>
              <a:buChar char="•"/>
            </a:pPr>
            <a:r>
              <a:rPr lang="en-US" sz="1600" b="0" i="0" dirty="0">
                <a:solidFill>
                  <a:srgbClr val="FF0000"/>
                </a:solidFill>
                <a:latin typeface="Sage Text" panose="02010503040201060103" pitchFamily="2" charset="77"/>
              </a:rPr>
              <a:t>But we will be testing this for 2025… </a:t>
            </a:r>
            <a:r>
              <a:rPr lang="en-US" sz="1600" b="0" i="0" dirty="0">
                <a:solidFill>
                  <a:srgbClr val="FF0000"/>
                </a:solidFill>
                <a:latin typeface="Sage Text" panose="02010503040201060103" pitchFamily="2" charset="77"/>
                <a:sym typeface="Wingdings" panose="05000000000000000000" pitchFamily="2" charset="2"/>
              </a:rPr>
              <a:t></a:t>
            </a:r>
            <a:endParaRPr lang="en-US" sz="1600" b="0" i="0" dirty="0">
              <a:solidFill>
                <a:srgbClr val="FF0000"/>
              </a:solidFill>
              <a:latin typeface="Sage Text" panose="02010503040201060103" pitchFamily="2" charset="77"/>
            </a:endParaRPr>
          </a:p>
        </p:txBody>
      </p:sp>
    </p:spTree>
    <p:extLst>
      <p:ext uri="{BB962C8B-B14F-4D97-AF65-F5344CB8AC3E}">
        <p14:creationId xmlns:p14="http://schemas.microsoft.com/office/powerpoint/2010/main" val="3889140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Code Generation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Solution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a:p>
            <a:pPr marL="285750" indent="-285750" algn="l">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pic>
        <p:nvPicPr>
          <p:cNvPr id="59" name="Picture 58">
            <a:extLst>
              <a:ext uri="{FF2B5EF4-FFF2-40B4-BE49-F238E27FC236}">
                <a16:creationId xmlns:a16="http://schemas.microsoft.com/office/drawing/2014/main" id="{4D0DA847-A3EB-AC80-EA3D-B0CAF4AD50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4442" y="4055900"/>
            <a:ext cx="5848350" cy="1171575"/>
          </a:xfrm>
          <a:prstGeom prst="rect">
            <a:avLst/>
          </a:prstGeom>
          <a:noFill/>
          <a:ln>
            <a:noFill/>
          </a:ln>
        </p:spPr>
      </p:pic>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access point in Visual Studio</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4"/>
          <a:stretch>
            <a:fillRect/>
          </a:stretch>
        </p:blipFill>
        <p:spPr>
          <a:xfrm>
            <a:off x="6894347" y="657401"/>
            <a:ext cx="4686300" cy="3667125"/>
          </a:xfrm>
          <a:prstGeom prst="rect">
            <a:avLst/>
          </a:prstGeom>
        </p:spPr>
      </p:pic>
    </p:spTree>
    <p:extLst>
      <p:ext uri="{BB962C8B-B14F-4D97-AF65-F5344CB8AC3E}">
        <p14:creationId xmlns:p14="http://schemas.microsoft.com/office/powerpoint/2010/main" val="769047783"/>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9726</TotalTime>
  <Words>1394</Words>
  <Application>Microsoft Office PowerPoint</Application>
  <PresentationFormat>Widescreen</PresentationFormat>
  <Paragraphs>306</Paragraphs>
  <Slides>37</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Calibri</vt:lpstr>
      <vt:lpstr>Sage Text Light</vt:lpstr>
      <vt:lpstr>Wingdings</vt:lpstr>
      <vt:lpstr>Arial</vt:lpstr>
      <vt:lpstr>Sage Text</vt:lpstr>
      <vt:lpstr>Sage Headline Black</vt:lpstr>
      <vt:lpstr>Office Theme</vt:lpstr>
      <vt:lpstr>Sage 300 Web SDK 2024.2 Overview</vt:lpstr>
      <vt:lpstr>Web SDK</vt:lpstr>
      <vt:lpstr>Corrected Issues</vt:lpstr>
      <vt:lpstr>Corrected Issues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Subclassing</vt:lpstr>
      <vt:lpstr>Subclassing</vt:lpstr>
      <vt:lpstr>Samples</vt:lpstr>
      <vt:lpstr>Samples</vt:lpstr>
      <vt:lpstr>Web API</vt:lpstr>
      <vt:lpstr>Web API</vt:lpstr>
      <vt:lpstr>Documentation and Tutorials</vt:lpstr>
      <vt:lpstr>Documentation and Tutorials</vt:lpstr>
      <vt:lpstr>Miscellaneous</vt:lpstr>
      <vt:lpstr>Miscellaneous</vt:lpstr>
      <vt:lpstr>What’s Coming</vt:lpstr>
      <vt:lpstr>What’s Coming</vt:lpstr>
      <vt:lpstr>GitHub Repository</vt:lpstr>
      <vt:lpstr>GitHub Repository</vt:lpstr>
      <vt:lpstr>Partner Requests</vt:lpstr>
      <vt:lpstr>Partner Requests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124</cp:revision>
  <dcterms:created xsi:type="dcterms:W3CDTF">2022-05-24T17:10:57Z</dcterms:created>
  <dcterms:modified xsi:type="dcterms:W3CDTF">2024-05-15T13:23:40Z</dcterms:modified>
</cp:coreProperties>
</file>